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handoutMasterIdLst>
    <p:handoutMasterId r:id="rId19"/>
  </p:handoutMasterIdLst>
  <p:sldIdLst>
    <p:sldId id="256" r:id="rId2"/>
    <p:sldId id="266" r:id="rId3"/>
    <p:sldId id="260" r:id="rId4"/>
    <p:sldId id="268" r:id="rId5"/>
    <p:sldId id="269" r:id="rId6"/>
    <p:sldId id="275" r:id="rId7"/>
    <p:sldId id="270" r:id="rId8"/>
    <p:sldId id="273" r:id="rId9"/>
    <p:sldId id="291" r:id="rId10"/>
    <p:sldId id="287" r:id="rId11"/>
    <p:sldId id="277" r:id="rId12"/>
    <p:sldId id="288" r:id="rId13"/>
    <p:sldId id="290" r:id="rId14"/>
    <p:sldId id="278" r:id="rId15"/>
    <p:sldId id="285" r:id="rId16"/>
    <p:sldId id="289" r:id="rId17"/>
  </p:sldIdLst>
  <p:sldSz cx="12192000" cy="6858000"/>
  <p:notesSz cx="6858000" cy="9144000"/>
  <p:defaultTextStyle>
    <a:defPPr>
      <a:defRPr lang="en-US"/>
    </a:defPPr>
    <a:lvl1pPr marL="216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defaultTextStyle>
  <p:extLst>
    <p:ext uri="{EFAFB233-063F-42B5-8137-9DF3F51BA10A}">
      <p15:sldGuideLst xmlns:p15="http://schemas.microsoft.com/office/powerpoint/2012/main">
        <p15:guide id="1" orient="horz" pos="566">
          <p15:clr>
            <a:srgbClr val="A4A3A4"/>
          </p15:clr>
        </p15:guide>
        <p15:guide id="2" pos="27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6" autoAdjust="0"/>
  </p:normalViewPr>
  <p:slideViewPr>
    <p:cSldViewPr snapToGrid="0" showGuides="1">
      <p:cViewPr varScale="1">
        <p:scale>
          <a:sx n="115" d="100"/>
          <a:sy n="115" d="100"/>
        </p:scale>
        <p:origin x="372" y="84"/>
      </p:cViewPr>
      <p:guideLst>
        <p:guide orient="horz" pos="566"/>
        <p:guide pos="27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27/04/2022</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6E511-D742-4EFE-90B5-C9FC42762E0F}" type="datetimeFigureOut">
              <a:rPr lang="en-GB" smtClean="0"/>
              <a:t>27/04/2022</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FAD1-D197-4A88-B173-A6412E995EE5}" type="slidenum">
              <a:rPr lang="en-GB" smtClean="0"/>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1</a:t>
            </a:fld>
            <a:endParaRPr lang="en-GB"/>
          </a:p>
        </p:txBody>
      </p:sp>
    </p:spTree>
    <p:extLst>
      <p:ext uri="{BB962C8B-B14F-4D97-AF65-F5344CB8AC3E}">
        <p14:creationId xmlns:p14="http://schemas.microsoft.com/office/powerpoint/2010/main" val="248572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7</a:t>
            </a:fld>
            <a:endParaRPr lang="en-GB"/>
          </a:p>
        </p:txBody>
      </p:sp>
    </p:spTree>
    <p:extLst>
      <p:ext uri="{BB962C8B-B14F-4D97-AF65-F5344CB8AC3E}">
        <p14:creationId xmlns:p14="http://schemas.microsoft.com/office/powerpoint/2010/main" val="83924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8</a:t>
            </a:fld>
            <a:endParaRPr lang="en-GB"/>
          </a:p>
        </p:txBody>
      </p:sp>
    </p:spTree>
    <p:extLst>
      <p:ext uri="{BB962C8B-B14F-4D97-AF65-F5344CB8AC3E}">
        <p14:creationId xmlns:p14="http://schemas.microsoft.com/office/powerpoint/2010/main" val="107601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Vi kan allerede tage en kort opsummering af de</a:t>
            </a:r>
            <a:r>
              <a:rPr lang="da-DK" baseline="0" noProof="0" dirty="0" smtClean="0"/>
              <a:t> to cases her. </a:t>
            </a:r>
          </a:p>
          <a:p>
            <a:r>
              <a:rPr lang="da-DK" baseline="0" noProof="0" dirty="0" smtClean="0"/>
              <a:t>De er nemlig gode til at give to modsatrettede eksempler på, hvordan indflydelse I arbejdet og fysiske rammer kan hænge sammen. Vi kan sige, at de er I hver deres ekstrem. </a:t>
            </a:r>
          </a:p>
          <a:p>
            <a:r>
              <a:rPr lang="da-DK" baseline="0" noProof="0" dirty="0" smtClean="0"/>
              <a:t>For pædagoger på bostedet for mennesker med handicap oplever de, at de fysiske rammer øger deres indflydelse på, hvordan de løser opgaverne. Fx inviterer de mange værksteder til gode aktiviteter med beboerne. De oplever også, at de har en høj mulighed for at influere på, hvordan bygningerne designes. Alt i alt opleves det som et stimulerende for dem I deres arbejde og som hele mennesker. </a:t>
            </a:r>
          </a:p>
          <a:p>
            <a:r>
              <a:rPr lang="da-DK" baseline="0" noProof="0" dirty="0" smtClean="0"/>
              <a:t>For pædagogerne på børneinstitutionen oplever de, at de fysiske rammer begrænser deres indflydelse på, hvordan de løser opgaverne. Fx kan de ikke bruge deres pædagogiske faglighed som de gerne vil, fordi de skal sørge for, at børnene ikke kommer til skade på legepladsen, i stikkontakterne, eller på trappen. Samtidigt oplever medarbejderne, at de har lav indflydelse på de fysiske rammer – deres forslag til bygningen er ikke blevet hørt. Alt I alt oplever pædagogerne, at deres daglige arbejdsmiljø er forringet på grund af de daglige begrænsninger af deres indflydelse på opgaveløsningen - og fordi deres input ikke blev hørt. </a:t>
            </a:r>
            <a:endParaRPr lang="da-DK" noProof="0" dirty="0"/>
          </a:p>
        </p:txBody>
      </p:sp>
      <p:sp>
        <p:nvSpPr>
          <p:cNvPr id="4" name="Slide Number Placeholder 3"/>
          <p:cNvSpPr>
            <a:spLocks noGrp="1"/>
          </p:cNvSpPr>
          <p:nvPr>
            <p:ph type="sldNum" sz="quarter" idx="10"/>
          </p:nvPr>
        </p:nvSpPr>
        <p:spPr/>
        <p:txBody>
          <a:bodyPr/>
          <a:lstStyle/>
          <a:p>
            <a:fld id="{A16CFAD1-D197-4A88-B173-A6412E995EE5}" type="slidenum">
              <a:rPr lang="en-GB" smtClean="0"/>
              <a:t>10</a:t>
            </a:fld>
            <a:endParaRPr lang="en-GB"/>
          </a:p>
        </p:txBody>
      </p:sp>
    </p:spTree>
    <p:extLst>
      <p:ext uri="{BB962C8B-B14F-4D97-AF65-F5344CB8AC3E}">
        <p14:creationId xmlns:p14="http://schemas.microsoft.com/office/powerpoint/2010/main" val="314933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pic>
        <p:nvPicPr>
          <p:cNvPr id="1026" name="Picture 2" descr="C:\Users\ibl\Desktop\PP skabelon\LOGOER\Det Nationale Forskingscenter for Arbejdsmilj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034" t="31529" b="35308"/>
          <a:stretch/>
        </p:blipFill>
        <p:spPr bwMode="auto">
          <a:xfrm>
            <a:off x="174523" y="262800"/>
            <a:ext cx="3780792" cy="5812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smtClean="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smtClean="0"/>
              <a:t>Klik for at redigere undertiteltypografien i masteren</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endParaRPr lang="da-DK" dirty="0"/>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r>
              <a:rPr lang="da-DK" dirty="0"/>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spTree>
    <p:extLst>
      <p:ext uri="{BB962C8B-B14F-4D97-AF65-F5344CB8AC3E}">
        <p14:creationId xmlns:p14="http://schemas.microsoft.com/office/powerpoint/2010/main" val="34224251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r>
              <a:rPr lang="da-DK" dirty="0"/>
              <a:t>Præsentationstitel</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124913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r>
              <a:rPr lang="da-DK" dirty="0"/>
              <a:t>Præsentationstitel</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10157613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0"/>
            <a:ext cx="11109325" cy="650171"/>
          </a:xfrm>
          <a:prstGeom prst="rect">
            <a:avLst/>
          </a:prstGeom>
          <a:noFill/>
        </p:spPr>
        <p:txBody>
          <a:bodyPr wrap="square" lIns="0" tIns="0" rIns="0" bIns="0" rtlCol="0" anchor="b" anchorCtr="0">
            <a:noAutofit/>
          </a:bodyPr>
          <a:lstStyle/>
          <a:p>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delete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before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use</a:t>
            </a:r>
            <a:endParaRPr lang="da-DK" sz="1800" dirty="0"/>
          </a:p>
        </p:txBody>
      </p:sp>
      <p:sp>
        <p:nvSpPr>
          <p:cNvPr id="29" name="Text Box 2"/>
          <p:cNvSpPr txBox="1">
            <a:spLocks noChangeArrowheads="1"/>
          </p:cNvSpPr>
          <p:nvPr userDrawn="1"/>
        </p:nvSpPr>
        <p:spPr bwMode="auto">
          <a:xfrm>
            <a:off x="539752" y="1833789"/>
            <a:ext cx="2160798"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Use text</a:t>
            </a:r>
            <a:r>
              <a:rPr lang="da-DK" sz="1000" b="1" baseline="0" noProof="1">
                <a:solidFill>
                  <a:schemeClr val="tx1"/>
                </a:solidFill>
                <a:latin typeface="Arial" panose="020B0604020202020204" pitchFamily="34" charset="0"/>
                <a:cs typeface="Arial" panose="020B0604020202020204" pitchFamily="34" charset="0"/>
              </a:rPr>
              <a:t> styles</a:t>
            </a:r>
            <a:endParaRPr lang="da-DK" sz="10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Use the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-key</a:t>
            </a:r>
            <a:r>
              <a:rPr lang="da-DK" altLang="da-DK" sz="900" b="0" baseline="0" noProof="1">
                <a:solidFill>
                  <a:schemeClr val="tx1"/>
                </a:solidFill>
                <a:latin typeface="Arial" panose="020B0604020202020204" pitchFamily="34" charset="0"/>
                <a:cs typeface="Arial" panose="020B0604020202020204" pitchFamily="34" charset="0"/>
              </a:rPr>
              <a:t> to jump through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levels. Click </a:t>
            </a:r>
            <a:r>
              <a:rPr lang="da-DK" altLang="da-DK" sz="900" b="1" baseline="0" noProof="1">
                <a:solidFill>
                  <a:schemeClr val="tx1"/>
                </a:solidFill>
                <a:latin typeface="Arial" panose="020B0604020202020204" pitchFamily="34" charset="0"/>
                <a:cs typeface="Arial" panose="020B0604020202020204" pitchFamily="34" charset="0"/>
              </a:rPr>
              <a:t>ENTER</a:t>
            </a:r>
            <a:r>
              <a:rPr lang="da-DK" altLang="da-DK" sz="900" b="0" baseline="0" noProof="1">
                <a:solidFill>
                  <a:schemeClr val="tx1"/>
                </a:solidFill>
                <a:latin typeface="Arial" panose="020B0604020202020204" pitchFamily="34" charset="0"/>
                <a:cs typeface="Arial" panose="020B0604020202020204" pitchFamily="34" charset="0"/>
              </a:rPr>
              <a:t>, then </a:t>
            </a:r>
            <a:r>
              <a:rPr lang="da-DK" altLang="da-DK" sz="900" b="1" baseline="0" noProof="1">
                <a:solidFill>
                  <a:schemeClr val="tx1"/>
                </a:solidFill>
                <a:latin typeface="Arial" panose="020B0604020202020204" pitchFamily="34" charset="0"/>
                <a:cs typeface="Arial" panose="020B0604020202020204" pitchFamily="34" charset="0"/>
              </a:rPr>
              <a:t>TAB</a:t>
            </a:r>
            <a:r>
              <a:rPr lang="da-DK"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1200"/>
              </a:spcAft>
              <a:defRPr/>
            </a:pPr>
            <a:r>
              <a:rPr lang="da-DK" altLang="da-DK" sz="900" b="0" baseline="0" noProof="1">
                <a:solidFill>
                  <a:schemeClr val="tx1"/>
                </a:solidFill>
                <a:latin typeface="Arial" panose="020B0604020202020204" pitchFamily="34" charset="0"/>
                <a:cs typeface="Arial" panose="020B0604020202020204" pitchFamily="34" charset="0"/>
              </a:rPr>
              <a:t>To go back in levels use </a:t>
            </a:r>
            <a:r>
              <a:rPr lang="da-DK" altLang="da-DK" sz="900" b="1" baseline="0" noProof="1">
                <a:solidFill>
                  <a:schemeClr val="tx1"/>
                </a:solidFill>
                <a:latin typeface="Arial" panose="020B0604020202020204" pitchFamily="34" charset="0"/>
                <a:cs typeface="Arial" panose="020B0604020202020204" pitchFamily="34" charset="0"/>
              </a:rPr>
              <a:t>SHIFT-TAB</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noProof="1">
                <a:solidFill>
                  <a:schemeClr val="tx1"/>
                </a:solidFill>
                <a:latin typeface="Arial" panose="020B0604020202020204" pitchFamily="34" charset="0"/>
                <a:cs typeface="Arial" panose="020B0604020202020204" pitchFamily="34" charset="0"/>
              </a:rPr>
              <a:t>Alternatively, </a:t>
            </a:r>
            <a:r>
              <a:rPr lang="da-DK" sz="900" b="1" noProof="1">
                <a:solidFill>
                  <a:schemeClr val="tx1"/>
                </a:solidFill>
                <a:latin typeface="Arial" panose="020B0604020202020204" pitchFamily="34" charset="0"/>
                <a:cs typeface="Arial" panose="020B0604020202020204" pitchFamily="34" charset="0"/>
              </a:rPr>
              <a:t>Increase</a:t>
            </a:r>
            <a:r>
              <a:rPr lang="da-DK" sz="900" baseline="0" noProof="1">
                <a:solidFill>
                  <a:schemeClr val="tx1"/>
                </a:solidFill>
                <a:latin typeface="Arial" panose="020B0604020202020204" pitchFamily="34" charset="0"/>
                <a:cs typeface="Arial" panose="020B0604020202020204" pitchFamily="34" charset="0"/>
              </a:rPr>
              <a:t> and</a:t>
            </a:r>
            <a:br>
              <a:rPr lang="da-DK" sz="900" baseline="0" noProof="1">
                <a:solidFill>
                  <a:schemeClr val="tx1"/>
                </a:solidFill>
                <a:latin typeface="Arial" panose="020B0604020202020204" pitchFamily="34" charset="0"/>
                <a:cs typeface="Arial" panose="020B0604020202020204" pitchFamily="34" charset="0"/>
              </a:rPr>
            </a:br>
            <a:r>
              <a:rPr lang="da-DK" sz="900" b="1" baseline="0" noProof="1">
                <a:solidFill>
                  <a:schemeClr val="tx1"/>
                </a:solidFill>
                <a:latin typeface="Arial" panose="020B0604020202020204" pitchFamily="34" charset="0"/>
                <a:cs typeface="Arial" panose="020B0604020202020204" pitchFamily="34" charset="0"/>
              </a:rPr>
              <a:t>Decrease </a:t>
            </a:r>
            <a:r>
              <a:rPr lang="da-DK"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Use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baseline="0" noProof="1">
                <a:solidFill>
                  <a:schemeClr val="tx1"/>
                </a:solidFill>
                <a:latin typeface="Arial" panose="020B0604020202020204" pitchFamily="34" charset="0"/>
                <a:cs typeface="Arial" panose="020B0604020202020204" pitchFamily="34" charset="0"/>
              </a:rPr>
              <a:t>New Slide </a:t>
            </a:r>
            <a:r>
              <a:rPr lang="da-DK" altLang="da-DK" sz="900" noProof="1">
                <a:solidFill>
                  <a:schemeClr val="tx1"/>
                </a:solidFill>
                <a:latin typeface="Arial" panose="020B0604020202020204" pitchFamily="34" charset="0"/>
                <a:cs typeface="Arial" panose="020B0604020202020204" pitchFamily="34" charset="0"/>
              </a:rPr>
              <a:t>menu to insert new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Choose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to change an appropriate layout from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drop down</a:t>
            </a: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 menu </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baseline="0" noProof="1">
                <a:solidFill>
                  <a:schemeClr val="tx1"/>
                </a:solidFill>
                <a:latin typeface="Arial" panose="020B0604020202020204" pitchFamily="34" charset="0"/>
                <a:cs typeface="Arial" panose="020B0604020202020204" pitchFamily="34" charset="0"/>
              </a:rPr>
              <a:t>Reset </a:t>
            </a:r>
            <a:r>
              <a:rPr lang="da-DK" altLang="da-DK" sz="900" noProof="1">
                <a:solidFill>
                  <a:schemeClr val="tx1"/>
                </a:solidFill>
                <a:latin typeface="Arial" panose="020B0604020202020204" pitchFamily="34" charset="0"/>
                <a:cs typeface="Arial" panose="020B0604020202020204" pitchFamily="34" charset="0"/>
              </a:rPr>
              <a:t>menu to resetposition, size</a:t>
            </a:r>
            <a:r>
              <a:rPr lang="da-DK" altLang="da-DK" sz="900" baseline="0" noProof="1">
                <a:solidFill>
                  <a:schemeClr val="tx1"/>
                </a:solidFill>
                <a:latin typeface="Arial" panose="020B0604020202020204" pitchFamily="34" charset="0"/>
                <a:cs typeface="Arial" panose="020B0604020202020204" pitchFamily="34" charset="0"/>
              </a:rPr>
              <a:t> and formatting of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8"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On slides with pictureplaceholder,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click on the icon and choose </a:t>
            </a:r>
            <a:r>
              <a:rPr lang="da-DK"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Crop</a:t>
            </a:r>
            <a:r>
              <a:rPr lang="da-DK" altLang="da-DK" sz="900" b="0" noProof="1">
                <a:solidFill>
                  <a:schemeClr val="tx1"/>
                </a:solidFill>
                <a:latin typeface="Arial" panose="020B0604020202020204" pitchFamily="34" charset="0"/>
                <a:cs typeface="Arial" panose="020B0604020202020204" pitchFamily="34" charset="0"/>
              </a:rPr>
              <a:t> to change size 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If you want to scale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-key down while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t>
            </a:r>
            <a:r>
              <a:rPr lang="da-DK" altLang="da-DK" sz="900" b="0" noProof="1">
                <a:solidFill>
                  <a:schemeClr val="tx1"/>
                </a:solidFill>
                <a:latin typeface="Arial" panose="020B0604020202020204" pitchFamily="34" charset="0"/>
                <a:cs typeface="Arial" panose="020B0604020202020204" pitchFamily="34" charset="0"/>
              </a:rPr>
              <a:t>If you delete the picture and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insert a new one, the picture may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lie in front of the text or graphic.</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If this happens, select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right-click and choose </a:t>
            </a:r>
            <a:r>
              <a:rPr lang="da-DK" altLang="da-DK" sz="900"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41" y="1815926"/>
            <a:ext cx="2160798"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Change slide number,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Do this at the very end, so you get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Insert </a:t>
            </a:r>
            <a:r>
              <a:rPr lang="da-DK"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Click on </a:t>
            </a:r>
            <a:r>
              <a:rPr lang="da-DK" altLang="da-DK" sz="900" b="1" noProof="1">
                <a:solidFill>
                  <a:schemeClr val="tx1"/>
                </a:solidFill>
                <a:latin typeface="Arial" panose="020B0604020202020204" pitchFamily="34" charset="0"/>
                <a:cs typeface="Arial" panose="020B0604020202020204" pitchFamily="34" charset="0"/>
              </a:rPr>
              <a:t>Header and Footer </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Apply to All </a:t>
            </a:r>
            <a:r>
              <a:rPr lang="da-DK" altLang="da-DK" sz="900" b="0" noProof="1">
                <a:solidFill>
                  <a:schemeClr val="tx1"/>
                </a:solidFill>
                <a:latin typeface="Arial" panose="020B0604020202020204" pitchFamily="34" charset="0"/>
                <a:cs typeface="Arial" panose="020B0604020202020204" pitchFamily="34" charset="0"/>
              </a:rPr>
              <a:t>or </a:t>
            </a:r>
            <a:r>
              <a:rPr lang="da-DK" altLang="da-DK" sz="900" b="1" noProof="1">
                <a:solidFill>
                  <a:schemeClr val="tx1"/>
                </a:solidFill>
                <a:latin typeface="Arial" panose="020B0604020202020204" pitchFamily="34" charset="0"/>
                <a:cs typeface="Arial" panose="020B0604020202020204" pitchFamily="34" charset="0"/>
              </a:rPr>
              <a:t>Apply</a:t>
            </a:r>
            <a:r>
              <a:rPr lang="da-DK" altLang="da-DK" sz="900" b="0" noProof="1">
                <a:solidFill>
                  <a:schemeClr val="tx1"/>
                </a:solidFill>
                <a:latin typeface="Arial" panose="020B0604020202020204" pitchFamily="34" charset="0"/>
                <a:cs typeface="Arial" panose="020B0604020202020204" pitchFamily="34" charset="0"/>
              </a:rPr>
              <a:t> if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View</a:t>
            </a:r>
            <a:r>
              <a:rPr lang="da-DK" altLang="da-DK" sz="900" b="0" noProof="1">
                <a:solidFill>
                  <a:schemeClr val="tx1"/>
                </a:solidFill>
                <a:latin typeface="Arial" panose="020B0604020202020204" pitchFamily="34" charset="0"/>
                <a:cs typeface="Arial" panose="020B0604020202020204" pitchFamily="34" charset="0"/>
              </a:rPr>
              <a:t> tab, set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tick mark next to </a:t>
            </a:r>
            <a:r>
              <a:rPr lang="da-DK" altLang="da-DK" sz="900" b="1" noProof="1">
                <a:solidFill>
                  <a:schemeClr val="tx1"/>
                </a:solidFill>
                <a:latin typeface="Arial" panose="020B0604020202020204" pitchFamily="34" charset="0"/>
                <a:cs typeface="Arial" panose="020B0604020202020204" pitchFamily="34" charset="0"/>
              </a:rPr>
              <a:t>Guides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Alt + F9 </a:t>
            </a:r>
            <a:r>
              <a:rPr lang="da-DK" altLang="da-DK" sz="900" b="0" noProof="1">
                <a:solidFill>
                  <a:schemeClr val="tx1"/>
                </a:solidFill>
                <a:latin typeface="Arial" panose="020B0604020202020204" pitchFamily="34" charset="0"/>
                <a:cs typeface="Arial" panose="020B0604020202020204" pitchFamily="34" charset="0"/>
              </a:rPr>
              <a:t>for quick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4"/>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198"/>
            <a:ext cx="593368" cy="192211"/>
          </a:xfrm>
          <a:prstGeom prst="rect">
            <a:avLst/>
          </a:prstGeom>
        </p:spPr>
      </p:pic>
      <p:pic>
        <p:nvPicPr>
          <p:cNvPr id="19" name="4 Reset"/>
          <p:cNvPicPr>
            <a:picLocks noChangeAspect="1"/>
          </p:cNvPicPr>
          <p:nvPr userDrawn="1"/>
        </p:nvPicPr>
        <p:blipFill>
          <a:blip r:embed="rId5"/>
          <a:stretch>
            <a:fillRect/>
          </a:stretch>
        </p:blipFill>
        <p:spPr>
          <a:xfrm>
            <a:off x="2731921"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16"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09"/>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53" y="3242399"/>
            <a:ext cx="359695" cy="335309"/>
          </a:xfrm>
          <a:prstGeom prst="rect">
            <a:avLst/>
          </a:prstGeom>
        </p:spPr>
      </p:pic>
    </p:spTree>
    <p:extLst>
      <p:ext uri="{BB962C8B-B14F-4D97-AF65-F5344CB8AC3E}">
        <p14:creationId xmlns:p14="http://schemas.microsoft.com/office/powerpoint/2010/main" val="16610525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8"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39" y="1815926"/>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53859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198"/>
            <a:ext cx="593368" cy="192211"/>
          </a:xfrm>
          <a:prstGeom prst="rect">
            <a:avLst/>
          </a:prstGeom>
        </p:spPr>
      </p:pic>
      <p:pic>
        <p:nvPicPr>
          <p:cNvPr id="24" name="4 Nulstil"/>
          <p:cNvPicPr>
            <a:picLocks noChangeAspect="1"/>
          </p:cNvPicPr>
          <p:nvPr userDrawn="1"/>
        </p:nvPicPr>
        <p:blipFill>
          <a:blip r:embed="rId4"/>
          <a:stretch>
            <a:fillRect/>
          </a:stretch>
        </p:blipFill>
        <p:spPr>
          <a:xfrm>
            <a:off x="2702636"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16"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53"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DD4A641-2B68-4AE5-A435-6EABC115829A}" type="datetimeFigureOut">
              <a:rPr lang="da-DK" smtClean="0"/>
              <a:t>27-04-2022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2C3EEA9-E706-4B8F-AD7C-B8F3539E4442}" type="slidenum">
              <a:rPr lang="da-DK" smtClean="0"/>
              <a:t>‹nr.›</a:t>
            </a:fld>
            <a:endParaRPr lang="da-DK"/>
          </a:p>
        </p:txBody>
      </p:sp>
    </p:spTree>
    <p:extLst>
      <p:ext uri="{BB962C8B-B14F-4D97-AF65-F5344CB8AC3E}">
        <p14:creationId xmlns:p14="http://schemas.microsoft.com/office/powerpoint/2010/main" val="144096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smtClean="0"/>
              <a:t>Rediger typografien i masterens</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smtClean="0"/>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endParaRPr lang="da-DK"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r>
              <a:rPr lang="da-DK" dirty="0"/>
              <a:t>Præsentationstitel</a:t>
            </a: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smtClean="0"/>
              <a:t>Rediger typografien i masterens</a:t>
            </a:r>
          </a:p>
        </p:txBody>
      </p:sp>
      <p:pic>
        <p:nvPicPr>
          <p:cNvPr id="2050" name="Picture 2" descr="C:\Users\ibl\Desktop\PP skabelon\LOGOER\Det Nationale Forskingscenter for Arbejdsmiljo_NEG_RGB.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118" t="33957" b="33022"/>
          <a:stretch/>
        </p:blipFill>
        <p:spPr bwMode="auto">
          <a:xfrm>
            <a:off x="210618" y="361741"/>
            <a:ext cx="3794937" cy="58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855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1999"/>
            <a:ext cx="8748000"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1" y="2046514"/>
            <a:ext cx="11337758"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1" y="617429"/>
            <a:ext cx="11337758"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Tree>
    <p:extLst>
      <p:ext uri="{BB962C8B-B14F-4D97-AF65-F5344CB8AC3E}">
        <p14:creationId xmlns:p14="http://schemas.microsoft.com/office/powerpoint/2010/main" val="11545293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2" y="2051999"/>
            <a:ext cx="5487678"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02" y="2051999"/>
            <a:ext cx="5480398"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34867409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0"/>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p:nvPr>
        </p:nvSpPr>
        <p:spPr>
          <a:xfrm>
            <a:off x="6274801" y="2051999"/>
            <a:ext cx="5482798"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r>
              <a:rPr lang="da-DK"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00"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38"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2534" y="5820189"/>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79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1999"/>
            <a:ext cx="7420879"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1998"/>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48"/>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Rediger typografien i masterens</a:t>
            </a:r>
          </a:p>
        </p:txBody>
      </p:sp>
    </p:spTree>
    <p:extLst>
      <p:ext uri="{BB962C8B-B14F-4D97-AF65-F5344CB8AC3E}">
        <p14:creationId xmlns:p14="http://schemas.microsoft.com/office/powerpoint/2010/main" val="14070104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2" y="2051999"/>
            <a:ext cx="5487678"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r>
              <a:rPr lang="da-DK"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2" y="617429"/>
            <a:ext cx="5487670"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1" y="988154"/>
            <a:ext cx="5487670"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Tree>
    <p:extLst>
      <p:ext uri="{BB962C8B-B14F-4D97-AF65-F5344CB8AC3E}">
        <p14:creationId xmlns:p14="http://schemas.microsoft.com/office/powerpoint/2010/main" val="30746280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p:nvPr>
        </p:nvSpPr>
        <p:spPr>
          <a:xfrm>
            <a:off x="1054800" y="2462526"/>
            <a:ext cx="10082402" cy="1609200"/>
          </a:xfrm>
        </p:spPr>
        <p:txBody>
          <a:bodyPr anchor="ctr" anchorCtr="0"/>
          <a:lstStyle>
            <a:lvl1pPr algn="ctr">
              <a:lnSpc>
                <a:spcPct val="100000"/>
              </a:lnSpc>
              <a:defRPr sz="4000">
                <a:solidFill>
                  <a:schemeClr val="bg1"/>
                </a:solidFill>
              </a:defRPr>
            </a:lvl1pPr>
          </a:lstStyle>
          <a:p>
            <a:r>
              <a:rPr lang="da-DK" smtClean="0"/>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fld id="{24C8C45C-947F-4981-8B3F-4F32E973C901}" type="slidenum">
              <a:rPr lang="da-DK" smtClean="0"/>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14" name="Picture 2" descr="C:\Users\ibl\Desktop\PP skabelon\LOGOER\Det Nationale Forskingscenter for Arbejdsmiljo_NEG_RGB.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915" t="33957" b="33022"/>
          <a:stretch/>
        </p:blipFill>
        <p:spPr bwMode="auto">
          <a:xfrm>
            <a:off x="162491" y="5976424"/>
            <a:ext cx="3843064" cy="58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526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0" y="2462526"/>
            <a:ext cx="10082402" cy="1609200"/>
          </a:xfrm>
        </p:spPr>
        <p:txBody>
          <a:bodyPr anchor="ctr" anchorCtr="0"/>
          <a:lstStyle>
            <a:lvl1pPr algn="ctr">
              <a:lnSpc>
                <a:spcPct val="100000"/>
              </a:lnSpc>
              <a:defRPr sz="4000">
                <a:solidFill>
                  <a:schemeClr val="accent1"/>
                </a:solidFill>
              </a:defRPr>
            </a:lvl1pPr>
          </a:lstStyle>
          <a:p>
            <a:r>
              <a:rPr lang="da-DK" smtClean="0"/>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r>
              <a:rPr lang="da-DK" noProof="0" dirty="0"/>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6660"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212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427121"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7"/>
            </p:custDataLst>
          </p:nvPr>
        </p:nvSpPr>
        <p:spPr>
          <a:xfrm>
            <a:off x="427121"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0"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endParaRPr lang="en-GB" dirty="0"/>
          </a:p>
        </p:txBody>
      </p:sp>
      <p:sp>
        <p:nvSpPr>
          <p:cNvPr id="5" name="FLD_PresentationTitle"/>
          <p:cNvSpPr>
            <a:spLocks noGrp="1"/>
          </p:cNvSpPr>
          <p:nvPr>
            <p:ph type="ftr" sz="quarter" idx="3"/>
            <p:custDataLst>
              <p:tags r:id="rId18"/>
            </p:custDataLst>
          </p:nvPr>
        </p:nvSpPr>
        <p:spPr>
          <a:xfrm>
            <a:off x="9171708" y="6387715"/>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a:t>Præsentationstitel</a:t>
            </a:r>
            <a:endParaRPr lang="en-GB" dirty="0"/>
          </a:p>
        </p:txBody>
      </p:sp>
      <p:sp>
        <p:nvSpPr>
          <p:cNvPr id="6" name="Slide Number Placeholder 5"/>
          <p:cNvSpPr>
            <a:spLocks noGrp="1"/>
          </p:cNvSpPr>
          <p:nvPr>
            <p:ph type="sldNum" sz="quarter" idx="4"/>
            <p:custDataLst>
              <p:tags r:id="rId19"/>
            </p:custDataLst>
          </p:nvPr>
        </p:nvSpPr>
        <p:spPr>
          <a:xfrm>
            <a:off x="9171709" y="6501066"/>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24C8C45C-947F-4981-8B3F-4F32E973C901}" type="slidenum">
              <a:rPr lang="en-GB" smtClean="0"/>
              <a:pPr/>
              <a:t>‹nr.›</a:t>
            </a:fld>
            <a:endParaRPr lang="en-GB" dirty="0"/>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Users\ibl\Desktop\PP skabelon\LOGOER\Det Nationale Forskingscenter for Arbejdsmiljo.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5079" y="5939161"/>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23" r:id="rId2"/>
    <p:sldLayoutId id="2147483721" r:id="rId3"/>
    <p:sldLayoutId id="2147483724" r:id="rId4"/>
    <p:sldLayoutId id="2147483726" r:id="rId5"/>
    <p:sldLayoutId id="2147483727" r:id="rId6"/>
    <p:sldLayoutId id="2147483725" r:id="rId7"/>
    <p:sldLayoutId id="2147483728" r:id="rId8"/>
    <p:sldLayoutId id="2147483729" r:id="rId9"/>
    <p:sldLayoutId id="2147483654" r:id="rId10"/>
    <p:sldLayoutId id="2147483655" r:id="rId11"/>
    <p:sldLayoutId id="2147483667" r:id="rId12"/>
    <p:sldLayoutId id="2147483670" r:id="rId13"/>
    <p:sldLayoutId id="2147483730" r:id="rId14"/>
  </p:sldLayoutIdLst>
  <p:timing>
    <p:tnLst>
      <p:par>
        <p:cTn id="1" dur="indefinite" restart="never" nodeType="tmRoot"/>
      </p:par>
    </p:tnLst>
  </p:timing>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nfa.videomarketingplatform.co/secret/74408156/1b59125d3ccc0a1c38da25c45bd15fa8" TargetMode="External"/><Relationship Id="rId7" Type="http://schemas.openxmlformats.org/officeDocument/2006/relationships/hyperlink" Target="https://www.tandfonline.com/doi/full/10.1080/17482631.2022.2054513" TargetMode="External"/><Relationship Id="rId2" Type="http://schemas.openxmlformats.org/officeDocument/2006/relationships/hyperlink" Target="https://nfa.dk/da/Vaerktoejer/Andre-vaerktoejer/Indflydelseshjul" TargetMode="External"/><Relationship Id="rId1" Type="http://schemas.openxmlformats.org/officeDocument/2006/relationships/slideLayout" Target="../slideLayouts/slideLayout3.xml"/><Relationship Id="rId6" Type="http://schemas.openxmlformats.org/officeDocument/2006/relationships/hyperlink" Target="https://www.tandfonline.com/doi/full/10.1080/1359432X.2021.1972973" TargetMode="External"/><Relationship Id="rId5" Type="http://schemas.openxmlformats.org/officeDocument/2006/relationships/hyperlink" Target="https://tidsskrift.dk/njwls/article/view/129222" TargetMode="External"/><Relationship Id="rId4" Type="http://schemas.openxmlformats.org/officeDocument/2006/relationships/hyperlink" Target="https://tidsskrift.dk/tidsskrift-for-arbejdsliv/article/view/12282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5ED341-F55B-48AA-AD90-E897D4C782C9}"/>
              </a:ext>
            </a:extLst>
          </p:cNvPr>
          <p:cNvSpPr>
            <a:spLocks noGrp="1"/>
          </p:cNvSpPr>
          <p:nvPr>
            <p:ph type="ctrTitle"/>
          </p:nvPr>
        </p:nvSpPr>
        <p:spPr/>
        <p:txBody>
          <a:bodyPr/>
          <a:lstStyle/>
          <a:p>
            <a:r>
              <a:rPr lang="da-DK" sz="3600" dirty="0"/>
              <a:t>Oplevelsen og betydningen af indflydelse i arbejdet mellem selv-ledelse og </a:t>
            </a:r>
            <a:r>
              <a:rPr lang="da-DK" sz="3600" dirty="0" smtClean="0"/>
              <a:t>målstyring</a:t>
            </a:r>
            <a:endParaRPr lang="da-DK" sz="3600" dirty="0"/>
          </a:p>
        </p:txBody>
      </p:sp>
      <p:sp>
        <p:nvSpPr>
          <p:cNvPr id="9" name="Subtitle 8">
            <a:extLst>
              <a:ext uri="{FF2B5EF4-FFF2-40B4-BE49-F238E27FC236}">
                <a16:creationId xmlns:a16="http://schemas.microsoft.com/office/drawing/2014/main" id="{3822E907-E6EF-4F60-863C-AD4ED1D4C7C7}"/>
              </a:ext>
            </a:extLst>
          </p:cNvPr>
          <p:cNvSpPr>
            <a:spLocks noGrp="1"/>
          </p:cNvSpPr>
          <p:nvPr>
            <p:ph type="subTitle" idx="1"/>
          </p:nvPr>
        </p:nvSpPr>
        <p:spPr/>
        <p:txBody>
          <a:bodyPr/>
          <a:lstStyle/>
          <a:p>
            <a:r>
              <a:rPr lang="da-DK" dirty="0" smtClean="0"/>
              <a:t>- Et </a:t>
            </a:r>
            <a:r>
              <a:rPr lang="da-DK" dirty="0"/>
              <a:t>mixed </a:t>
            </a:r>
            <a:r>
              <a:rPr lang="da-DK" dirty="0" err="1"/>
              <a:t>methods</a:t>
            </a:r>
            <a:r>
              <a:rPr lang="da-DK" dirty="0"/>
              <a:t> studie</a:t>
            </a:r>
          </a:p>
        </p:txBody>
      </p:sp>
      <p:sp>
        <p:nvSpPr>
          <p:cNvPr id="4" name="Date Placeholder 3">
            <a:extLst>
              <a:ext uri="{FF2B5EF4-FFF2-40B4-BE49-F238E27FC236}">
                <a16:creationId xmlns:a16="http://schemas.microsoft.com/office/drawing/2014/main" id="{37B82EFF-0536-4C8F-90CA-279253DC6E9B}"/>
              </a:ext>
            </a:extLst>
          </p:cNvPr>
          <p:cNvSpPr>
            <a:spLocks noGrp="1"/>
          </p:cNvSpPr>
          <p:nvPr>
            <p:ph type="dt" sz="half" idx="10"/>
          </p:nvPr>
        </p:nvSpPr>
        <p:spPr/>
        <p:txBody>
          <a:bodyPr/>
          <a:lstStyle/>
          <a:p>
            <a:r>
              <a:rPr lang="da-DK" dirty="0" smtClean="0"/>
              <a:t>02.05.2022</a:t>
            </a:r>
            <a:endParaRPr lang="da-DK" dirty="0"/>
          </a:p>
        </p:txBody>
      </p:sp>
      <p:sp>
        <p:nvSpPr>
          <p:cNvPr id="5" name="Footer Placeholder 4">
            <a:extLst>
              <a:ext uri="{FF2B5EF4-FFF2-40B4-BE49-F238E27FC236}">
                <a16:creationId xmlns:a16="http://schemas.microsoft.com/office/drawing/2014/main" id="{FB9D22E2-5784-4E40-9CF3-EDC040EA07D3}"/>
              </a:ext>
            </a:extLst>
          </p:cNvPr>
          <p:cNvSpPr>
            <a:spLocks noGrp="1"/>
          </p:cNvSpPr>
          <p:nvPr>
            <p:ph type="ftr" sz="quarter" idx="11"/>
          </p:nvPr>
        </p:nvSpPr>
        <p:spPr/>
        <p:txBody>
          <a:bodyPr/>
          <a:lstStyle/>
          <a:p>
            <a:r>
              <a:rPr lang="da-DK"/>
              <a:t>Præsentationstitel</a:t>
            </a:r>
            <a:endParaRPr lang="da-DK" dirty="0"/>
          </a:p>
        </p:txBody>
      </p:sp>
      <p:sp>
        <p:nvSpPr>
          <p:cNvPr id="6" name="Slide Number Placeholder 5">
            <a:extLst>
              <a:ext uri="{FF2B5EF4-FFF2-40B4-BE49-F238E27FC236}">
                <a16:creationId xmlns:a16="http://schemas.microsoft.com/office/drawing/2014/main" id="{0A20E568-C9A9-4786-9B97-E6155E6DA9EC}"/>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
        <p:nvSpPr>
          <p:cNvPr id="10" name="Text Placeholder 9">
            <a:extLst>
              <a:ext uri="{FF2B5EF4-FFF2-40B4-BE49-F238E27FC236}">
                <a16:creationId xmlns:a16="http://schemas.microsoft.com/office/drawing/2014/main" id="{20B01888-6F25-4C8C-9B3A-BE5ABFA02C53}"/>
              </a:ext>
            </a:extLst>
          </p:cNvPr>
          <p:cNvSpPr>
            <a:spLocks noGrp="1"/>
          </p:cNvSpPr>
          <p:nvPr>
            <p:ph type="body" sz="quarter" idx="13"/>
          </p:nvPr>
        </p:nvSpPr>
        <p:spPr/>
        <p:txBody>
          <a:bodyPr/>
          <a:lstStyle/>
          <a:p>
            <a:r>
              <a:rPr lang="da-DK" dirty="0" smtClean="0"/>
              <a:t>Seniorforsker</a:t>
            </a:r>
            <a:endParaRPr lang="da-DK" dirty="0"/>
          </a:p>
        </p:txBody>
      </p:sp>
      <p:sp>
        <p:nvSpPr>
          <p:cNvPr id="11" name="Text Placeholder 10">
            <a:extLst>
              <a:ext uri="{FF2B5EF4-FFF2-40B4-BE49-F238E27FC236}">
                <a16:creationId xmlns:a16="http://schemas.microsoft.com/office/drawing/2014/main" id="{DB5ADF83-5FCA-4EBA-B99F-9EA031B63D5B}"/>
              </a:ext>
            </a:extLst>
          </p:cNvPr>
          <p:cNvSpPr>
            <a:spLocks noGrp="1"/>
          </p:cNvSpPr>
          <p:nvPr>
            <p:ph type="body" sz="quarter" idx="14"/>
          </p:nvPr>
        </p:nvSpPr>
        <p:spPr>
          <a:xfrm>
            <a:off x="9198000" y="527838"/>
            <a:ext cx="2559600" cy="238918"/>
          </a:xfrm>
        </p:spPr>
        <p:txBody>
          <a:bodyPr/>
          <a:lstStyle/>
          <a:p>
            <a:r>
              <a:rPr lang="da-DK" dirty="0" smtClean="0"/>
              <a:t>Ida E. H. </a:t>
            </a:r>
            <a:r>
              <a:rPr lang="da-DK" dirty="0" smtClean="0"/>
              <a:t>Madsen</a:t>
            </a:r>
          </a:p>
          <a:p>
            <a:endParaRPr lang="da-DK" dirty="0" smtClean="0"/>
          </a:p>
          <a:p>
            <a:endParaRPr lang="da-DK" dirty="0"/>
          </a:p>
        </p:txBody>
      </p:sp>
    </p:spTree>
    <p:extLst>
      <p:ext uri="{BB962C8B-B14F-4D97-AF65-F5344CB8AC3E}">
        <p14:creationId xmlns:p14="http://schemas.microsoft.com/office/powerpoint/2010/main" val="291083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10</a:t>
            </a:fld>
            <a:endParaRPr lang="da-DK" noProof="0" dirty="0"/>
          </a:p>
        </p:txBody>
      </p:sp>
      <p:sp>
        <p:nvSpPr>
          <p:cNvPr id="8" name="Title 7">
            <a:extLst>
              <a:ext uri="{FF2B5EF4-FFF2-40B4-BE49-F238E27FC236}">
                <a16:creationId xmlns:a16="http://schemas.microsoft.com/office/drawing/2014/main" id="{9FF68B4A-B47E-474A-91B8-971E390E6CB6}"/>
              </a:ext>
            </a:extLst>
          </p:cNvPr>
          <p:cNvSpPr>
            <a:spLocks noGrp="1"/>
          </p:cNvSpPr>
          <p:nvPr>
            <p:ph type="title"/>
          </p:nvPr>
        </p:nvSpPr>
        <p:spPr/>
        <p:txBody>
          <a:bodyPr/>
          <a:lstStyle/>
          <a:p>
            <a:r>
              <a:rPr lang="da-DK" dirty="0" err="1" smtClean="0"/>
              <a:t>Restultater</a:t>
            </a:r>
            <a:r>
              <a:rPr lang="da-DK" dirty="0" smtClean="0"/>
              <a:t>: </a:t>
            </a:r>
            <a:r>
              <a:rPr lang="da-DK" dirty="0"/>
              <a:t>Indflydelse og fysiske rammer</a:t>
            </a:r>
          </a:p>
        </p:txBody>
      </p:sp>
      <p:graphicFrame>
        <p:nvGraphicFramePr>
          <p:cNvPr id="13" name="Tabel 12"/>
          <p:cNvGraphicFramePr>
            <a:graphicFrameLocks noGrp="1"/>
          </p:cNvGraphicFramePr>
          <p:nvPr>
            <p:extLst>
              <p:ext uri="{D42A27DB-BD31-4B8C-83A1-F6EECF244321}">
                <p14:modId xmlns:p14="http://schemas.microsoft.com/office/powerpoint/2010/main" val="3099597958"/>
              </p:ext>
            </p:extLst>
          </p:nvPr>
        </p:nvGraphicFramePr>
        <p:xfrm>
          <a:off x="441619" y="2663871"/>
          <a:ext cx="11325699" cy="2758484"/>
        </p:xfrm>
        <a:graphic>
          <a:graphicData uri="http://schemas.openxmlformats.org/drawingml/2006/table">
            <a:tbl>
              <a:tblPr firstRow="1" bandRow="1">
                <a:tableStyleId>{5C22544A-7EE6-4342-B048-85BDC9FD1C3A}</a:tableStyleId>
              </a:tblPr>
              <a:tblGrid>
                <a:gridCol w="5578997">
                  <a:extLst>
                    <a:ext uri="{9D8B030D-6E8A-4147-A177-3AD203B41FA5}">
                      <a16:colId xmlns:a16="http://schemas.microsoft.com/office/drawing/2014/main" val="4119310554"/>
                    </a:ext>
                  </a:extLst>
                </a:gridCol>
                <a:gridCol w="5746702">
                  <a:extLst>
                    <a:ext uri="{9D8B030D-6E8A-4147-A177-3AD203B41FA5}">
                      <a16:colId xmlns:a16="http://schemas.microsoft.com/office/drawing/2014/main" val="3748746249"/>
                    </a:ext>
                  </a:extLst>
                </a:gridCol>
              </a:tblGrid>
              <a:tr h="689621">
                <a:tc>
                  <a:txBody>
                    <a:bodyPr/>
                    <a:lstStyle/>
                    <a:p>
                      <a:endParaRPr lang="da-DK" dirty="0"/>
                    </a:p>
                  </a:txBody>
                  <a:tcPr/>
                </a:tc>
                <a:tc>
                  <a:txBody>
                    <a:bodyPr/>
                    <a:lstStyle/>
                    <a:p>
                      <a:endParaRPr lang="da-DK" sz="1600" dirty="0"/>
                    </a:p>
                  </a:txBody>
                  <a:tcPr/>
                </a:tc>
                <a:extLst>
                  <a:ext uri="{0D108BD9-81ED-4DB2-BD59-A6C34878D82A}">
                    <a16:rowId xmlns:a16="http://schemas.microsoft.com/office/drawing/2014/main" val="2293522636"/>
                  </a:ext>
                </a:extLst>
              </a:tr>
              <a:tr h="689621">
                <a:tc>
                  <a:txBody>
                    <a:bodyPr/>
                    <a:lstStyle/>
                    <a:p>
                      <a:pPr algn="l"/>
                      <a:r>
                        <a:rPr lang="da-DK" sz="1600" baseline="0" dirty="0" smtClean="0"/>
                        <a:t>Fysiske rammer øger medarbejderes indflydelse på, hvordan de løser opgaverne</a:t>
                      </a:r>
                      <a:endParaRPr lang="da-DK" sz="1600" dirty="0" smtClean="0"/>
                    </a:p>
                  </a:txBody>
                  <a:tcPr/>
                </a:tc>
                <a:tc>
                  <a:txBody>
                    <a:bodyPr/>
                    <a:lstStyle/>
                    <a:p>
                      <a:pPr algn="l"/>
                      <a:r>
                        <a:rPr lang="da-DK" sz="1600" baseline="0" dirty="0" smtClean="0"/>
                        <a:t>Fysiske rammer begrænser medarbejderes indflydelse på, hvordan de løser opgaverne</a:t>
                      </a:r>
                      <a:endParaRPr lang="da-DK" sz="1600" dirty="0" smtClean="0"/>
                    </a:p>
                  </a:txBody>
                  <a:tcPr/>
                </a:tc>
                <a:extLst>
                  <a:ext uri="{0D108BD9-81ED-4DB2-BD59-A6C34878D82A}">
                    <a16:rowId xmlns:a16="http://schemas.microsoft.com/office/drawing/2014/main" val="1914745396"/>
                  </a:ext>
                </a:extLst>
              </a:tr>
              <a:tr h="689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smtClean="0"/>
                        <a:t>Medarbejdere har</a:t>
                      </a:r>
                      <a:r>
                        <a:rPr lang="da-DK" sz="1600" baseline="0" dirty="0" smtClean="0"/>
                        <a:t> høj indflydelse på de fysiske rammer</a:t>
                      </a:r>
                      <a:endParaRPr lang="da-DK" sz="1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smtClean="0"/>
                        <a:t>Medarbejdere har</a:t>
                      </a:r>
                      <a:r>
                        <a:rPr lang="da-DK" sz="1600" baseline="0" dirty="0" smtClean="0"/>
                        <a:t> lav indflydelse på de fysiske rammer</a:t>
                      </a:r>
                      <a:endParaRPr lang="da-DK" sz="1600" dirty="0" smtClean="0"/>
                    </a:p>
                  </a:txBody>
                  <a:tcPr/>
                </a:tc>
                <a:extLst>
                  <a:ext uri="{0D108BD9-81ED-4DB2-BD59-A6C34878D82A}">
                    <a16:rowId xmlns:a16="http://schemas.microsoft.com/office/drawing/2014/main" val="1337394778"/>
                  </a:ext>
                </a:extLst>
              </a:tr>
              <a:tr h="689621">
                <a:tc>
                  <a:txBody>
                    <a:bodyPr/>
                    <a:lstStyle/>
                    <a:p>
                      <a:pPr algn="l"/>
                      <a:r>
                        <a:rPr lang="da-DK" sz="1600" dirty="0" smtClean="0"/>
                        <a:t>Medarbejder oplever</a:t>
                      </a:r>
                      <a:r>
                        <a:rPr lang="da-DK" sz="1600" baseline="0" dirty="0" smtClean="0"/>
                        <a:t> en stor frihed og vokser som mennesker ”i den gode muld”</a:t>
                      </a:r>
                      <a:endParaRPr lang="da-DK" sz="1600" dirty="0"/>
                    </a:p>
                  </a:txBody>
                  <a:tcPr/>
                </a:tc>
                <a:tc>
                  <a:txBody>
                    <a:bodyPr/>
                    <a:lstStyle/>
                    <a:p>
                      <a:pPr algn="l"/>
                      <a:r>
                        <a:rPr lang="da-DK" sz="1600" dirty="0" smtClean="0"/>
                        <a:t>Medarbejder oplever</a:t>
                      </a:r>
                      <a:r>
                        <a:rPr lang="da-DK" sz="1600" baseline="0" dirty="0" smtClean="0"/>
                        <a:t> begrænsningen af deres indflydelse som et problem for deres arbejdsmiljø</a:t>
                      </a:r>
                      <a:endParaRPr lang="da-DK" sz="1600" dirty="0"/>
                    </a:p>
                  </a:txBody>
                  <a:tcPr/>
                </a:tc>
                <a:extLst>
                  <a:ext uri="{0D108BD9-81ED-4DB2-BD59-A6C34878D82A}">
                    <a16:rowId xmlns:a16="http://schemas.microsoft.com/office/drawing/2014/main" val="355278590"/>
                  </a:ext>
                </a:extLst>
              </a:tr>
            </a:tbl>
          </a:graphicData>
        </a:graphic>
      </p:graphicFrame>
      <p:pic>
        <p:nvPicPr>
          <p:cNvPr id="14" name="Bille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21" y="1831496"/>
            <a:ext cx="698708" cy="719329"/>
          </a:xfrm>
          <a:prstGeom prst="rect">
            <a:avLst/>
          </a:prstGeom>
        </p:spPr>
      </p:pic>
      <p:pic>
        <p:nvPicPr>
          <p:cNvPr id="15" name="Billed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7989" y="1798175"/>
            <a:ext cx="719329" cy="719329"/>
          </a:xfrm>
          <a:prstGeom prst="rect">
            <a:avLst/>
          </a:prstGeom>
        </p:spPr>
      </p:pic>
      <p:sp>
        <p:nvSpPr>
          <p:cNvPr id="6" name="Højre-venstrepil 5"/>
          <p:cNvSpPr/>
          <p:nvPr/>
        </p:nvSpPr>
        <p:spPr>
          <a:xfrm>
            <a:off x="1301558" y="1979090"/>
            <a:ext cx="9525964" cy="46299"/>
          </a:xfrm>
          <a:prstGeom prst="lef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858" y="563584"/>
            <a:ext cx="719329" cy="719329"/>
          </a:xfrm>
          <a:prstGeom prst="rect">
            <a:avLst/>
          </a:prstGeom>
        </p:spPr>
      </p:pic>
      <p:pic>
        <p:nvPicPr>
          <p:cNvPr id="16" name="Bille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7989" y="610220"/>
            <a:ext cx="719329" cy="719329"/>
          </a:xfrm>
          <a:prstGeom prst="rect">
            <a:avLst/>
          </a:prstGeom>
        </p:spPr>
      </p:pic>
      <p:sp>
        <p:nvSpPr>
          <p:cNvPr id="2" name="Undertitel 1"/>
          <p:cNvSpPr>
            <a:spLocks noGrp="1"/>
          </p:cNvSpPr>
          <p:nvPr>
            <p:ph type="subTitle" idx="13"/>
          </p:nvPr>
        </p:nvSpPr>
        <p:spPr/>
        <p:txBody>
          <a:bodyPr/>
          <a:lstStyle/>
          <a:p>
            <a:endParaRPr lang="da-DK"/>
          </a:p>
        </p:txBody>
      </p:sp>
    </p:spTree>
    <p:extLst>
      <p:ext uri="{BB962C8B-B14F-4D97-AF65-F5344CB8AC3E}">
        <p14:creationId xmlns:p14="http://schemas.microsoft.com/office/powerpoint/2010/main" val="1169119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11</a:t>
            </a:fld>
            <a:r>
              <a:rPr lang="da-DK" noProof="0" dirty="0" smtClean="0"/>
              <a:t>r</a:t>
            </a:r>
            <a:endParaRPr lang="da-DK" noProof="0" dirty="0"/>
          </a:p>
        </p:txBody>
      </p:sp>
      <p:sp>
        <p:nvSpPr>
          <p:cNvPr id="6" name="Titel 5"/>
          <p:cNvSpPr>
            <a:spLocks noGrp="1"/>
          </p:cNvSpPr>
          <p:nvPr>
            <p:ph type="title"/>
          </p:nvPr>
        </p:nvSpPr>
        <p:spPr/>
        <p:txBody>
          <a:bodyPr/>
          <a:lstStyle/>
          <a:p>
            <a:r>
              <a:rPr lang="da-DK" dirty="0"/>
              <a:t>Indflydelse og psykisk velbefindende: Kan det blive for meget af det gode?</a:t>
            </a:r>
            <a:br>
              <a:rPr lang="da-DK" dirty="0"/>
            </a:br>
            <a:endParaRPr lang="da-DK" dirty="0"/>
          </a:p>
        </p:txBody>
      </p:sp>
      <p:pic>
        <p:nvPicPr>
          <p:cNvPr id="8" name="Billede 7"/>
          <p:cNvPicPr>
            <a:picLocks noChangeAspect="1"/>
          </p:cNvPicPr>
          <p:nvPr/>
        </p:nvPicPr>
        <p:blipFill rotWithShape="1">
          <a:blip r:embed="rId2"/>
          <a:srcRect t="1654" b="2534"/>
          <a:stretch/>
        </p:blipFill>
        <p:spPr>
          <a:xfrm>
            <a:off x="427121" y="1452520"/>
            <a:ext cx="6585889" cy="4588625"/>
          </a:xfrm>
          <a:prstGeom prst="rect">
            <a:avLst/>
          </a:prstGeom>
        </p:spPr>
      </p:pic>
      <p:sp>
        <p:nvSpPr>
          <p:cNvPr id="9" name="Tekstfelt 8">
            <a:extLst>
              <a:ext uri="{FF2B5EF4-FFF2-40B4-BE49-F238E27FC236}">
                <a16:creationId xmlns:a16="http://schemas.microsoft.com/office/drawing/2014/main" id="{DEC9DBD2-1537-449B-B8E4-EC7ADBBFF74E}"/>
              </a:ext>
            </a:extLst>
          </p:cNvPr>
          <p:cNvSpPr txBox="1"/>
          <p:nvPr/>
        </p:nvSpPr>
        <p:spPr>
          <a:xfrm>
            <a:off x="7358438" y="1800275"/>
            <a:ext cx="4401562" cy="3893117"/>
          </a:xfrm>
          <a:prstGeom prst="rect">
            <a:avLst/>
          </a:prstGeom>
          <a:noFill/>
        </p:spPr>
        <p:txBody>
          <a:bodyPr wrap="square" lIns="0" tIns="0" rIns="0" bIns="0" rtlCol="0">
            <a:spAutoFit/>
          </a:bodyPr>
          <a:lstStyle/>
          <a:p>
            <a:pPr marL="0" indent="0">
              <a:buNone/>
            </a:pPr>
            <a:r>
              <a:rPr lang="da-DK" sz="1600" b="1" dirty="0"/>
              <a:t>Kort om </a:t>
            </a:r>
            <a:r>
              <a:rPr lang="da-DK" sz="1600" b="1" dirty="0" smtClean="0"/>
              <a:t>metoden</a:t>
            </a:r>
          </a:p>
          <a:p>
            <a:pPr lvl="0"/>
            <a:endParaRPr lang="en-GB" dirty="0" smtClean="0"/>
          </a:p>
          <a:p>
            <a:pPr lvl="0"/>
            <a:r>
              <a:rPr lang="en-GB" dirty="0" err="1" smtClean="0"/>
              <a:t>Spørgeskema</a:t>
            </a:r>
            <a:r>
              <a:rPr lang="en-GB" dirty="0" smtClean="0"/>
              <a:t> data </a:t>
            </a:r>
            <a:r>
              <a:rPr lang="en-GB" dirty="0" err="1"/>
              <a:t>indsamlet</a:t>
            </a:r>
            <a:r>
              <a:rPr lang="en-GB" dirty="0"/>
              <a:t> </a:t>
            </a:r>
            <a:r>
              <a:rPr lang="en-GB" dirty="0" err="1"/>
              <a:t>af</a:t>
            </a:r>
            <a:r>
              <a:rPr lang="en-GB" dirty="0"/>
              <a:t> NFA </a:t>
            </a:r>
            <a:r>
              <a:rPr lang="en-GB" dirty="0" err="1"/>
              <a:t>i</a:t>
            </a:r>
            <a:r>
              <a:rPr lang="en-GB" dirty="0"/>
              <a:t> </a:t>
            </a:r>
            <a:r>
              <a:rPr lang="en-GB" dirty="0" smtClean="0"/>
              <a:t>2015</a:t>
            </a:r>
            <a:endParaRPr lang="en-GB" dirty="0"/>
          </a:p>
          <a:p>
            <a:pPr lvl="0"/>
            <a:endParaRPr lang="en-GB" dirty="0"/>
          </a:p>
          <a:p>
            <a:pPr lvl="0"/>
            <a:r>
              <a:rPr lang="en-GB" dirty="0"/>
              <a:t>Vi </a:t>
            </a:r>
            <a:r>
              <a:rPr lang="en-GB" dirty="0" err="1"/>
              <a:t>har</a:t>
            </a:r>
            <a:r>
              <a:rPr lang="en-GB" dirty="0"/>
              <a:t> </a:t>
            </a:r>
            <a:r>
              <a:rPr lang="en-GB" dirty="0" err="1"/>
              <a:t>svar</a:t>
            </a:r>
            <a:r>
              <a:rPr lang="en-GB" dirty="0"/>
              <a:t> </a:t>
            </a:r>
            <a:r>
              <a:rPr lang="en-GB" dirty="0" err="1"/>
              <a:t>fra</a:t>
            </a:r>
            <a:r>
              <a:rPr lang="en-GB" dirty="0"/>
              <a:t> 4.340 </a:t>
            </a:r>
            <a:r>
              <a:rPr lang="en-GB" dirty="0" err="1"/>
              <a:t>personer</a:t>
            </a:r>
            <a:r>
              <a:rPr lang="en-GB" dirty="0"/>
              <a:t>, der </a:t>
            </a:r>
            <a:r>
              <a:rPr lang="en-GB" dirty="0" err="1"/>
              <a:t>er</a:t>
            </a:r>
            <a:r>
              <a:rPr lang="en-GB" dirty="0"/>
              <a:t> </a:t>
            </a:r>
            <a:r>
              <a:rPr lang="en-GB" dirty="0" err="1"/>
              <a:t>beskæftigede</a:t>
            </a:r>
            <a:r>
              <a:rPr lang="en-GB" dirty="0"/>
              <a:t> </a:t>
            </a:r>
            <a:r>
              <a:rPr lang="en-GB" dirty="0" err="1"/>
              <a:t>i</a:t>
            </a:r>
            <a:r>
              <a:rPr lang="en-GB" dirty="0"/>
              <a:t> 14 </a:t>
            </a:r>
            <a:r>
              <a:rPr lang="en-GB" dirty="0" err="1"/>
              <a:t>forskellige</a:t>
            </a:r>
            <a:r>
              <a:rPr lang="en-GB" dirty="0"/>
              <a:t> </a:t>
            </a:r>
            <a:r>
              <a:rPr lang="en-GB" dirty="0" err="1"/>
              <a:t>jobgrupper</a:t>
            </a:r>
            <a:r>
              <a:rPr lang="en-GB" dirty="0"/>
              <a:t>.</a:t>
            </a:r>
          </a:p>
          <a:p>
            <a:pPr lvl="0"/>
            <a:endParaRPr lang="en-GB" dirty="0"/>
          </a:p>
          <a:p>
            <a:pPr lvl="0"/>
            <a:r>
              <a:rPr lang="en-GB" dirty="0"/>
              <a:t>Vi </a:t>
            </a:r>
            <a:r>
              <a:rPr lang="en-GB" dirty="0" err="1"/>
              <a:t>har</a:t>
            </a:r>
            <a:r>
              <a:rPr lang="en-GB" dirty="0"/>
              <a:t> </a:t>
            </a:r>
            <a:r>
              <a:rPr lang="en-GB" dirty="0" err="1"/>
              <a:t>anvendt</a:t>
            </a:r>
            <a:r>
              <a:rPr lang="en-GB" dirty="0"/>
              <a:t> </a:t>
            </a:r>
            <a:r>
              <a:rPr lang="en-GB" dirty="0" err="1"/>
              <a:t>både</a:t>
            </a:r>
            <a:r>
              <a:rPr lang="en-GB" dirty="0"/>
              <a:t> </a:t>
            </a:r>
            <a:r>
              <a:rPr lang="en-GB" dirty="0" err="1"/>
              <a:t>lineære</a:t>
            </a:r>
            <a:r>
              <a:rPr lang="en-GB" dirty="0"/>
              <a:t> </a:t>
            </a:r>
            <a:r>
              <a:rPr lang="en-GB" dirty="0" err="1"/>
              <a:t>og</a:t>
            </a:r>
            <a:r>
              <a:rPr lang="en-GB" dirty="0"/>
              <a:t> non-</a:t>
            </a:r>
            <a:r>
              <a:rPr lang="en-GB" dirty="0" err="1"/>
              <a:t>lineære</a:t>
            </a:r>
            <a:r>
              <a:rPr lang="en-GB" dirty="0"/>
              <a:t> </a:t>
            </a:r>
            <a:r>
              <a:rPr lang="en-GB" dirty="0" err="1"/>
              <a:t>statistiske</a:t>
            </a:r>
            <a:r>
              <a:rPr lang="en-GB" dirty="0"/>
              <a:t> </a:t>
            </a:r>
            <a:r>
              <a:rPr lang="en-GB" dirty="0" err="1"/>
              <a:t>analysemetoder</a:t>
            </a:r>
            <a:r>
              <a:rPr lang="en-GB" dirty="0"/>
              <a:t> for at </a:t>
            </a:r>
            <a:r>
              <a:rPr lang="en-GB" dirty="0" err="1"/>
              <a:t>undersøge</a:t>
            </a:r>
            <a:r>
              <a:rPr lang="en-GB" dirty="0"/>
              <a:t>, </a:t>
            </a:r>
            <a:r>
              <a:rPr lang="en-GB" dirty="0" err="1"/>
              <a:t>hvilken</a:t>
            </a:r>
            <a:r>
              <a:rPr lang="en-GB" dirty="0"/>
              <a:t> model, der giver </a:t>
            </a:r>
            <a:r>
              <a:rPr lang="en-GB" dirty="0" err="1"/>
              <a:t>det</a:t>
            </a:r>
            <a:r>
              <a:rPr lang="en-GB" dirty="0"/>
              <a:t> </a:t>
            </a:r>
            <a:r>
              <a:rPr lang="en-GB" dirty="0" err="1"/>
              <a:t>bedste</a:t>
            </a:r>
            <a:r>
              <a:rPr lang="en-GB" dirty="0"/>
              <a:t> ‘fit’.</a:t>
            </a:r>
          </a:p>
          <a:p>
            <a:pPr marL="0" indent="0">
              <a:buNone/>
            </a:pPr>
            <a:endParaRPr lang="da-DK" b="1" dirty="0"/>
          </a:p>
          <a:p>
            <a:pPr marL="0" indent="0">
              <a:buNone/>
            </a:pPr>
            <a:endParaRPr lang="da-DK" sz="1600" b="1" dirty="0"/>
          </a:p>
        </p:txBody>
      </p:sp>
    </p:spTree>
    <p:extLst>
      <p:ext uri="{BB962C8B-B14F-4D97-AF65-F5344CB8AC3E}">
        <p14:creationId xmlns:p14="http://schemas.microsoft.com/office/powerpoint/2010/main" val="4133026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12</a:t>
            </a:fld>
            <a:endParaRPr lang="da-DK" noProof="0" dirty="0"/>
          </a:p>
        </p:txBody>
      </p:sp>
      <p:sp>
        <p:nvSpPr>
          <p:cNvPr id="6" name="Titel 5"/>
          <p:cNvSpPr>
            <a:spLocks noGrp="1"/>
          </p:cNvSpPr>
          <p:nvPr>
            <p:ph type="title"/>
          </p:nvPr>
        </p:nvSpPr>
        <p:spPr/>
        <p:txBody>
          <a:bodyPr/>
          <a:lstStyle/>
          <a:p>
            <a:r>
              <a:rPr lang="da-DK" dirty="0"/>
              <a:t>Indflydelse og psykisk velbefindende: Kan det blive for meget af det gode?</a:t>
            </a:r>
          </a:p>
        </p:txBody>
      </p:sp>
      <p:pic>
        <p:nvPicPr>
          <p:cNvPr id="1026" name="Picture 2" descr="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6609" y="1476807"/>
            <a:ext cx="6898256" cy="470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472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13</a:t>
            </a:fld>
            <a:endParaRPr lang="da-DK" noProof="0" dirty="0"/>
          </a:p>
        </p:txBody>
      </p:sp>
      <p:sp>
        <p:nvSpPr>
          <p:cNvPr id="6" name="Titel 5"/>
          <p:cNvSpPr>
            <a:spLocks noGrp="1"/>
          </p:cNvSpPr>
          <p:nvPr>
            <p:ph type="title"/>
          </p:nvPr>
        </p:nvSpPr>
        <p:spPr/>
        <p:txBody>
          <a:bodyPr/>
          <a:lstStyle/>
          <a:p>
            <a:r>
              <a:rPr lang="da-DK" dirty="0"/>
              <a:t>3 slags indflydelse og deres oplevede konsekvenser</a:t>
            </a:r>
          </a:p>
        </p:txBody>
      </p:sp>
      <p:sp>
        <p:nvSpPr>
          <p:cNvPr id="7" name="Undertitel 6"/>
          <p:cNvSpPr>
            <a:spLocks noGrp="1"/>
          </p:cNvSpPr>
          <p:nvPr>
            <p:ph type="subTitle" idx="13"/>
          </p:nvPr>
        </p:nvSpPr>
        <p:spPr/>
        <p:txBody>
          <a:bodyPr/>
          <a:lstStyle/>
          <a:p>
            <a:endParaRPr lang="da-DK"/>
          </a:p>
        </p:txBody>
      </p:sp>
      <p:pic>
        <p:nvPicPr>
          <p:cNvPr id="8" name="Billede 7"/>
          <p:cNvPicPr>
            <a:picLocks noChangeAspect="1"/>
          </p:cNvPicPr>
          <p:nvPr/>
        </p:nvPicPr>
        <p:blipFill>
          <a:blip r:embed="rId2"/>
          <a:stretch>
            <a:fillRect/>
          </a:stretch>
        </p:blipFill>
        <p:spPr>
          <a:xfrm>
            <a:off x="494463" y="1358877"/>
            <a:ext cx="6105843" cy="4784338"/>
          </a:xfrm>
          <a:prstGeom prst="rect">
            <a:avLst/>
          </a:prstGeom>
        </p:spPr>
      </p:pic>
      <p:sp>
        <p:nvSpPr>
          <p:cNvPr id="9" name="Tekstfelt 8">
            <a:extLst>
              <a:ext uri="{FF2B5EF4-FFF2-40B4-BE49-F238E27FC236}">
                <a16:creationId xmlns:a16="http://schemas.microsoft.com/office/drawing/2014/main" id="{DEC9DBD2-1537-449B-B8E4-EC7ADBBFF74E}"/>
              </a:ext>
            </a:extLst>
          </p:cNvPr>
          <p:cNvSpPr txBox="1"/>
          <p:nvPr/>
        </p:nvSpPr>
        <p:spPr>
          <a:xfrm>
            <a:off x="7004498" y="1755593"/>
            <a:ext cx="4401562" cy="4264629"/>
          </a:xfrm>
          <a:prstGeom prst="rect">
            <a:avLst/>
          </a:prstGeom>
          <a:noFill/>
        </p:spPr>
        <p:txBody>
          <a:bodyPr wrap="square" lIns="0" tIns="0" rIns="0" bIns="0" rtlCol="0">
            <a:spAutoFit/>
          </a:bodyPr>
          <a:lstStyle/>
          <a:p>
            <a:pPr marL="0" indent="0">
              <a:buNone/>
            </a:pPr>
            <a:r>
              <a:rPr lang="da-DK" sz="1600" b="1" dirty="0"/>
              <a:t>Kort om </a:t>
            </a:r>
            <a:r>
              <a:rPr lang="da-DK" sz="1600" b="1" dirty="0" smtClean="0"/>
              <a:t>metoden</a:t>
            </a:r>
          </a:p>
          <a:p>
            <a:endParaRPr lang="da-DK" dirty="0" smtClean="0"/>
          </a:p>
          <a:p>
            <a:r>
              <a:rPr lang="da-DK" dirty="0" smtClean="0"/>
              <a:t>To feltstudier i hhv. psykiatrien samt en stor medicinalvirksomhed</a:t>
            </a:r>
            <a:endParaRPr lang="da-DK" dirty="0"/>
          </a:p>
          <a:p>
            <a:endParaRPr lang="da-DK" dirty="0"/>
          </a:p>
          <a:p>
            <a:endParaRPr lang="da-DK" dirty="0"/>
          </a:p>
          <a:p>
            <a:r>
              <a:rPr lang="da-DK" dirty="0" smtClean="0"/>
              <a:t>59 </a:t>
            </a:r>
            <a:r>
              <a:rPr lang="da-DK" dirty="0"/>
              <a:t>interviews </a:t>
            </a:r>
          </a:p>
          <a:p>
            <a:endParaRPr lang="da-DK" dirty="0"/>
          </a:p>
          <a:p>
            <a:endParaRPr lang="da-DK" dirty="0"/>
          </a:p>
          <a:p>
            <a:r>
              <a:rPr lang="da-DK" dirty="0" smtClean="0"/>
              <a:t>Transskribering</a:t>
            </a:r>
            <a:r>
              <a:rPr lang="da-DK" dirty="0"/>
              <a:t>, kodning, analyser inspireret af </a:t>
            </a:r>
            <a:r>
              <a:rPr lang="da-DK" dirty="0" err="1"/>
              <a:t>Interpretative</a:t>
            </a:r>
            <a:r>
              <a:rPr lang="da-DK" dirty="0"/>
              <a:t> </a:t>
            </a:r>
            <a:r>
              <a:rPr lang="da-DK" dirty="0" err="1"/>
              <a:t>Phenomenological</a:t>
            </a:r>
            <a:r>
              <a:rPr lang="da-DK" dirty="0"/>
              <a:t> Analysis (IPA) </a:t>
            </a:r>
          </a:p>
          <a:p>
            <a:pPr marL="0" lvl="0" indent="0">
              <a:buNone/>
            </a:pPr>
            <a:endParaRPr lang="en-GB" dirty="0" smtClean="0"/>
          </a:p>
          <a:p>
            <a:pPr marL="0" indent="0">
              <a:buNone/>
            </a:pPr>
            <a:endParaRPr lang="da-DK" b="1" dirty="0"/>
          </a:p>
          <a:p>
            <a:pPr marL="0" indent="0">
              <a:buNone/>
            </a:pPr>
            <a:endParaRPr lang="da-DK" sz="1600" b="1" dirty="0"/>
          </a:p>
        </p:txBody>
      </p:sp>
    </p:spTree>
    <p:extLst>
      <p:ext uri="{BB962C8B-B14F-4D97-AF65-F5344CB8AC3E}">
        <p14:creationId xmlns:p14="http://schemas.microsoft.com/office/powerpoint/2010/main" val="4002141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14</a:t>
            </a:fld>
            <a:endParaRPr lang="da-DK" noProof="0" dirty="0"/>
          </a:p>
        </p:txBody>
      </p:sp>
      <p:sp>
        <p:nvSpPr>
          <p:cNvPr id="6" name="Titel 5"/>
          <p:cNvSpPr>
            <a:spLocks noGrp="1"/>
          </p:cNvSpPr>
          <p:nvPr>
            <p:ph type="title"/>
          </p:nvPr>
        </p:nvSpPr>
        <p:spPr/>
        <p:txBody>
          <a:bodyPr/>
          <a:lstStyle/>
          <a:p>
            <a:r>
              <a:rPr lang="da-DK" dirty="0"/>
              <a:t>Resultater: 3 slags indflydelse og deres oplevede konsekvenser</a:t>
            </a:r>
            <a:br>
              <a:rPr lang="da-DK" dirty="0"/>
            </a:br>
            <a:endParaRPr lang="da-DK" dirty="0"/>
          </a:p>
        </p:txBody>
      </p:sp>
      <p:sp>
        <p:nvSpPr>
          <p:cNvPr id="7" name="Undertitel 6"/>
          <p:cNvSpPr>
            <a:spLocks noGrp="1"/>
          </p:cNvSpPr>
          <p:nvPr>
            <p:ph type="subTitle" idx="13"/>
          </p:nvPr>
        </p:nvSpPr>
        <p:spPr/>
        <p:txBody>
          <a:bodyPr/>
          <a:lstStyle/>
          <a:p>
            <a:endParaRPr lang="da-DK"/>
          </a:p>
        </p:txBody>
      </p:sp>
      <p:graphicFrame>
        <p:nvGraphicFramePr>
          <p:cNvPr id="15" name="Tabel 14"/>
          <p:cNvGraphicFramePr>
            <a:graphicFrameLocks noGrp="1"/>
          </p:cNvGraphicFramePr>
          <p:nvPr>
            <p:extLst>
              <p:ext uri="{D42A27DB-BD31-4B8C-83A1-F6EECF244321}">
                <p14:modId xmlns:p14="http://schemas.microsoft.com/office/powerpoint/2010/main" val="3335468376"/>
              </p:ext>
            </p:extLst>
          </p:nvPr>
        </p:nvGraphicFramePr>
        <p:xfrm>
          <a:off x="543499" y="1561424"/>
          <a:ext cx="9030388" cy="4281456"/>
        </p:xfrm>
        <a:graphic>
          <a:graphicData uri="http://schemas.openxmlformats.org/drawingml/2006/table">
            <a:tbl>
              <a:tblPr firstRow="1" firstCol="1" bandRow="1"/>
              <a:tblGrid>
                <a:gridCol w="4515194">
                  <a:extLst>
                    <a:ext uri="{9D8B030D-6E8A-4147-A177-3AD203B41FA5}">
                      <a16:colId xmlns:a16="http://schemas.microsoft.com/office/drawing/2014/main" val="1507936285"/>
                    </a:ext>
                  </a:extLst>
                </a:gridCol>
                <a:gridCol w="4515194">
                  <a:extLst>
                    <a:ext uri="{9D8B030D-6E8A-4147-A177-3AD203B41FA5}">
                      <a16:colId xmlns:a16="http://schemas.microsoft.com/office/drawing/2014/main" val="3784525833"/>
                    </a:ext>
                  </a:extLst>
                </a:gridCol>
              </a:tblGrid>
              <a:tr h="343773">
                <a:tc>
                  <a:txBody>
                    <a:bodyPr/>
                    <a:lstStyle/>
                    <a:p>
                      <a:pPr algn="ctr">
                        <a:lnSpc>
                          <a:spcPct val="107000"/>
                        </a:lnSpc>
                        <a:spcAft>
                          <a:spcPts val="0"/>
                        </a:spcAft>
                      </a:pPr>
                      <a:r>
                        <a:rPr lang="da-DK" sz="1000" b="1" dirty="0">
                          <a:effectLst/>
                          <a:latin typeface="Verdana" panose="020B0604030504040204" pitchFamily="34" charset="0"/>
                          <a:ea typeface="Times New Roman" panose="02020603050405020304" pitchFamily="18" charset="0"/>
                          <a:cs typeface="Times New Roman" panose="02020603050405020304" pitchFamily="18" charset="0"/>
                        </a:rPr>
                        <a:t>Type af indflydelse </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da-DK" sz="1000" b="1">
                          <a:effectLst/>
                          <a:latin typeface="Verdana" panose="020B0604030504040204" pitchFamily="34" charset="0"/>
                          <a:ea typeface="Times New Roman" panose="02020603050405020304" pitchFamily="18" charset="0"/>
                          <a:cs typeface="Times New Roman" panose="02020603050405020304" pitchFamily="18" charset="0"/>
                        </a:rPr>
                        <a:t>Konsekvenser af type indflydelse</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0219281"/>
                  </a:ext>
                </a:extLst>
              </a:tr>
              <a:tr h="1415145">
                <a:tc>
                  <a:txBody>
                    <a:bodyPr/>
                    <a:lstStyle/>
                    <a:p>
                      <a:pPr>
                        <a:lnSpc>
                          <a:spcPct val="107000"/>
                        </a:lnSpc>
                        <a:spcAft>
                          <a:spcPts val="0"/>
                        </a:spcAft>
                      </a:pPr>
                      <a:r>
                        <a:rPr lang="da-DK" sz="1000" i="1" dirty="0" smtClean="0">
                          <a:effectLst/>
                          <a:latin typeface="Verdana" panose="020B0604030504040204" pitchFamily="34" charset="0"/>
                          <a:ea typeface="Times New Roman" panose="02020603050405020304" pitchFamily="18" charset="0"/>
                          <a:cs typeface="Times New Roman" panose="02020603050405020304" pitchFamily="18" charset="0"/>
                        </a:rPr>
                        <a:t>Arbejdsopgaver</a:t>
                      </a:r>
                      <a:endParaRPr lang="da-DK" sz="1000" i="0" dirty="0" smtClean="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a:r>
                      <a:br>
                        <a:rPr lang="da-DK" sz="1000" dirty="0">
                          <a:effectLst/>
                          <a:latin typeface="Verdana" panose="020B0604030504040204" pitchFamily="34" charset="0"/>
                          <a:ea typeface="Times New Roman" panose="02020603050405020304" pitchFamily="18" charset="0"/>
                          <a:cs typeface="Times New Roman" panose="02020603050405020304" pitchFamily="18" charset="0"/>
                        </a:rPr>
                      </a:b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Medarbejderne oplever indflydelse, når de har medindflydelse på:</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hvordan man løser opgaver</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hvordan man prioriterer opgaverne</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i hvilken rækkefølge opgaverne løses</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når opgaverne er løst</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da-DK" sz="1000" i="1" dirty="0" err="1" smtClean="0">
                          <a:effectLst/>
                          <a:latin typeface="Verdana" panose="020B0604030504040204" pitchFamily="34" charset="0"/>
                          <a:ea typeface="Times New Roman" panose="02020603050405020304" pitchFamily="18" charset="0"/>
                          <a:cs typeface="Times New Roman" panose="02020603050405020304" pitchFamily="18" charset="0"/>
                        </a:rPr>
                        <a:t>Performing</a:t>
                      </a:r>
                      <a:endParaRPr lang="da-DK" sz="1000" i="1" dirty="0" smtClean="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da-DK"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Gør det muligt for medarbejderne at præstere ved</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at sikre en bedre overensstemmelse mellem metode og opgave</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fokus på de vigtigste og mest presserende opgaver</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balancering af arbejdskrav og kognitive ressourcer og energi</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forbedring af balancen mellem arbejde og privatliv</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8354688"/>
                  </a:ext>
                </a:extLst>
              </a:tr>
              <a:tr h="1109039">
                <a:tc>
                  <a:txBody>
                    <a:bodyPr/>
                    <a:lstStyle/>
                    <a:p>
                      <a:pPr>
                        <a:lnSpc>
                          <a:spcPct val="107000"/>
                        </a:lnSpc>
                        <a:spcAft>
                          <a:spcPts val="0"/>
                        </a:spcAft>
                      </a:pPr>
                      <a:r>
                        <a:rPr lang="da-DK" sz="1000" i="1" dirty="0" smtClean="0">
                          <a:effectLst/>
                          <a:latin typeface="Verdana" panose="020B0604030504040204" pitchFamily="34" charset="0"/>
                          <a:ea typeface="Times New Roman" panose="02020603050405020304" pitchFamily="18" charset="0"/>
                          <a:cs typeface="Times New Roman" panose="02020603050405020304" pitchFamily="18" charset="0"/>
                        </a:rPr>
                        <a:t>Relationer</a:t>
                      </a:r>
                    </a:p>
                    <a:p>
                      <a:pPr>
                        <a:lnSpc>
                          <a:spcPct val="107000"/>
                        </a:lnSpc>
                        <a:spcAft>
                          <a:spcPts val="0"/>
                        </a:spcAft>
                      </a:pPr>
                      <a:endParaRPr lang="da-DK"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Medarbejderne oplever indflydelse, når de:</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udveksler synspunkter og viden</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har en stemme</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føler sig involveret i de daglige arbejdsprocesser</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påvirker andre og bliver påvirket af andre</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da-DK" sz="1000" i="1" dirty="0" err="1" smtClean="0">
                          <a:effectLst/>
                          <a:latin typeface="Verdana" panose="020B0604030504040204" pitchFamily="34" charset="0"/>
                          <a:ea typeface="Times New Roman" panose="02020603050405020304" pitchFamily="18" charset="0"/>
                          <a:cs typeface="Times New Roman" panose="02020603050405020304" pitchFamily="18" charset="0"/>
                        </a:rPr>
                        <a:t>Belonging</a:t>
                      </a:r>
                      <a:endParaRPr lang="da-DK" sz="1000" i="1" dirty="0" smtClean="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a:r>
                      <a:br>
                        <a:rPr lang="da-DK" sz="1000" dirty="0">
                          <a:effectLst/>
                          <a:latin typeface="Verdana" panose="020B0604030504040204" pitchFamily="34" charset="0"/>
                          <a:ea typeface="Times New Roman" panose="02020603050405020304" pitchFamily="18" charset="0"/>
                          <a:cs typeface="Times New Roman" panose="02020603050405020304" pitchFamily="18" charset="0"/>
                        </a:rPr>
                      </a:b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Indgyder en følelse af</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at være en legitim del af det, der foregår</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have en væsentlig position i en meningsfuld helhed</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føle sig værdig og vigtig for andre</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3512657"/>
                  </a:ext>
                </a:extLst>
              </a:tr>
              <a:tr h="1109039">
                <a:tc>
                  <a:txBody>
                    <a:bodyPr/>
                    <a:lstStyle/>
                    <a:p>
                      <a:pPr>
                        <a:lnSpc>
                          <a:spcPct val="107000"/>
                        </a:lnSpc>
                        <a:spcAft>
                          <a:spcPts val="0"/>
                        </a:spcAft>
                      </a:pPr>
                      <a:r>
                        <a:rPr lang="da-DK" sz="1000" i="1" dirty="0" smtClean="0">
                          <a:effectLst/>
                          <a:latin typeface="Verdana" panose="020B0604030504040204" pitchFamily="34" charset="0"/>
                          <a:ea typeface="Times New Roman" panose="02020603050405020304" pitchFamily="18" charset="0"/>
                          <a:cs typeface="Times New Roman" panose="02020603050405020304" pitchFamily="18" charset="0"/>
                        </a:rPr>
                        <a:t>Identitet</a:t>
                      </a:r>
                    </a:p>
                    <a:p>
                      <a:pPr>
                        <a:lnSpc>
                          <a:spcPct val="107000"/>
                        </a:lnSpc>
                        <a:spcAft>
                          <a:spcPts val="0"/>
                        </a:spcAft>
                      </a:pPr>
                      <a:endParaRPr lang="da-DK"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Medarbejderne oplever indflydelse som:</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en personlig værdi</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en eksistentiel faktor</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relateret til selvværd og selvforståelse</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da-DK" sz="1000" i="1" dirty="0" err="1" smtClean="0">
                          <a:effectLst/>
                          <a:latin typeface="Verdana" panose="020B0604030504040204" pitchFamily="34" charset="0"/>
                          <a:ea typeface="Times New Roman" panose="02020603050405020304" pitchFamily="18" charset="0"/>
                          <a:cs typeface="Times New Roman" panose="02020603050405020304" pitchFamily="18" charset="0"/>
                        </a:rPr>
                        <a:t>Becoming</a:t>
                      </a:r>
                      <a:endParaRPr lang="da-DK" sz="1000" i="1" dirty="0" smtClean="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a:r>
                      <a:br>
                        <a:rPr lang="da-DK" sz="1000" dirty="0">
                          <a:effectLst/>
                          <a:latin typeface="Verdana" panose="020B0604030504040204" pitchFamily="34" charset="0"/>
                          <a:ea typeface="Times New Roman" panose="02020603050405020304" pitchFamily="18" charset="0"/>
                          <a:cs typeface="Times New Roman" panose="02020603050405020304" pitchFamily="18" charset="0"/>
                        </a:rPr>
                      </a:b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Mængden af </a:t>
                      </a:r>
                      <a:r>
                        <a:rPr lang="da-DK" sz="1000" dirty="0">
                          <a:effectLst/>
                          <a:latin typeface="Arial" panose="020B0604020202020204" pitchFamily="34" charset="0"/>
                          <a:ea typeface="Times New Roman" panose="02020603050405020304" pitchFamily="18" charset="0"/>
                          <a:cs typeface="Times New Roman" panose="02020603050405020304" pitchFamily="18" charset="0"/>
                        </a:rPr>
                        <a:t>​​</a:t>
                      </a: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indflydelse afg</a:t>
                      </a:r>
                      <a:r>
                        <a:rPr lang="da-DK" sz="1000" dirty="0">
                          <a:effectLst/>
                          <a:latin typeface="Verdana" panose="020B0604030504040204" pitchFamily="34" charset="0"/>
                          <a:ea typeface="Times New Roman" panose="02020603050405020304" pitchFamily="18" charset="0"/>
                          <a:cs typeface="Verdana" panose="020B0604030504040204" pitchFamily="34" charset="0"/>
                        </a:rPr>
                        <a:t>ø</a:t>
                      </a: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r, hvem medarbejderne bliver:</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lav indflydelse: at blive ikke-menneske, et objekt som en robot eller et dyr</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000" dirty="0">
                          <a:effectLst/>
                          <a:latin typeface="Verdana" panose="020B0604030504040204" pitchFamily="34" charset="0"/>
                          <a:ea typeface="Times New Roman" panose="02020603050405020304" pitchFamily="18" charset="0"/>
                          <a:cs typeface="Times New Roman" panose="02020603050405020304" pitchFamily="18" charset="0"/>
                        </a:rPr>
                        <a:t>• Høj indflydelse: at være et subjekt, en følelse af at være levende, aktiv og et unikt menneske</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6485948"/>
                  </a:ext>
                </a:extLst>
              </a:tr>
            </a:tbl>
          </a:graphicData>
        </a:graphic>
      </p:graphicFrame>
    </p:spTree>
    <p:extLst>
      <p:ext uri="{BB962C8B-B14F-4D97-AF65-F5344CB8AC3E}">
        <p14:creationId xmlns:p14="http://schemas.microsoft.com/office/powerpoint/2010/main" val="17286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smtClean="0"/>
              <a:t>Dansksproget rapport under udarbejdelse</a:t>
            </a:r>
          </a:p>
          <a:p>
            <a:r>
              <a:rPr lang="da-DK" dirty="0" smtClean="0"/>
              <a:t>Indflydelseshjulet (dialogredskab) tilgængeligt via </a:t>
            </a:r>
            <a:r>
              <a:rPr lang="da-DK" dirty="0" err="1" smtClean="0"/>
              <a:t>NFAs</a:t>
            </a:r>
            <a:r>
              <a:rPr lang="da-DK" dirty="0" smtClean="0"/>
              <a:t> hjemmeside</a:t>
            </a:r>
          </a:p>
          <a:p>
            <a:pPr marL="0" indent="0">
              <a:buNone/>
            </a:pPr>
            <a:r>
              <a:rPr lang="da-DK" sz="1200" dirty="0">
                <a:hlinkClick r:id="rId2"/>
              </a:rPr>
              <a:t>https://nfa.dk/da/Vaerktoejer/Andre-vaerktoejer/Indflydelseshjul</a:t>
            </a:r>
            <a:r>
              <a:rPr lang="da-DK" sz="1200" dirty="0"/>
              <a:t> </a:t>
            </a:r>
          </a:p>
          <a:p>
            <a:r>
              <a:rPr lang="da-DK" dirty="0" err="1"/>
              <a:t>Webinar</a:t>
            </a:r>
            <a:r>
              <a:rPr lang="da-DK" dirty="0" smtClean="0"/>
              <a:t> om indflydelse i arbejdet</a:t>
            </a:r>
          </a:p>
          <a:p>
            <a:pPr marL="0" indent="0">
              <a:buNone/>
            </a:pPr>
            <a:r>
              <a:rPr lang="da-DK" sz="1200" dirty="0" smtClean="0">
                <a:hlinkClick r:id="rId3"/>
              </a:rPr>
              <a:t>https</a:t>
            </a:r>
            <a:r>
              <a:rPr lang="da-DK" sz="1200" dirty="0">
                <a:hlinkClick r:id="rId3"/>
              </a:rPr>
              <a:t>://nfa.videomarketingplatform.co/secret/74408156/1b59125d3ccc0a1c38da25c45bd15fa8</a:t>
            </a:r>
            <a:endParaRPr lang="da-DK" sz="1200" dirty="0"/>
          </a:p>
          <a:p>
            <a:endParaRPr lang="da-DK" dirty="0" smtClean="0"/>
          </a:p>
          <a:p>
            <a:r>
              <a:rPr lang="da-DK" dirty="0" smtClean="0"/>
              <a:t>Links til videnskabelige artikler:</a:t>
            </a:r>
          </a:p>
          <a:p>
            <a:pPr marL="0" indent="0">
              <a:buNone/>
            </a:pPr>
            <a:r>
              <a:rPr lang="da-DK" sz="1200" dirty="0" smtClean="0">
                <a:hlinkClick r:id="rId4"/>
              </a:rPr>
              <a:t>https</a:t>
            </a:r>
            <a:r>
              <a:rPr lang="da-DK" sz="1200" dirty="0">
                <a:hlinkClick r:id="rId4"/>
              </a:rPr>
              <a:t>://</a:t>
            </a:r>
            <a:r>
              <a:rPr lang="da-DK" sz="1200" dirty="0" smtClean="0">
                <a:hlinkClick r:id="rId4"/>
              </a:rPr>
              <a:t>tidsskrift.dk/tidsskrift-for-arbejdsliv/article/view/122822</a:t>
            </a:r>
            <a:r>
              <a:rPr lang="da-DK" sz="1200" dirty="0" smtClean="0"/>
              <a:t> </a:t>
            </a:r>
          </a:p>
          <a:p>
            <a:pPr marL="0" indent="0">
              <a:buNone/>
            </a:pPr>
            <a:r>
              <a:rPr lang="en-US" sz="1200" dirty="0">
                <a:hlinkClick r:id="rId5"/>
              </a:rPr>
              <a:t>Influence at Work tied to Materiality in Danish Care Work | Nordic Journal of Working Life Studies (tidsskrift.dk</a:t>
            </a:r>
            <a:r>
              <a:rPr lang="en-US" sz="1200" dirty="0" smtClean="0">
                <a:hlinkClick r:id="rId5"/>
              </a:rPr>
              <a:t>)</a:t>
            </a:r>
            <a:endParaRPr lang="en-US" sz="1200" dirty="0" smtClean="0"/>
          </a:p>
          <a:p>
            <a:pPr marL="0" indent="0">
              <a:buNone/>
            </a:pPr>
            <a:r>
              <a:rPr lang="en-US" sz="1200" dirty="0">
                <a:hlinkClick r:id="rId6"/>
              </a:rPr>
              <a:t>Full article: Job autonomy and psychological well-being: A linear or a non-linear association? (tandfonline.com</a:t>
            </a:r>
            <a:r>
              <a:rPr lang="en-US" sz="1200" dirty="0" smtClean="0">
                <a:hlinkClick r:id="rId6"/>
              </a:rPr>
              <a:t>)</a:t>
            </a:r>
            <a:endParaRPr lang="en-US" sz="1200" dirty="0" smtClean="0"/>
          </a:p>
          <a:p>
            <a:pPr marL="0" indent="0">
              <a:buNone/>
            </a:pPr>
            <a:r>
              <a:rPr lang="en-US" sz="1200" dirty="0">
                <a:hlinkClick r:id="rId7"/>
              </a:rPr>
              <a:t>Full article: Influence at work is a key factor for mental health – but what do contemporary employees in knowledge and relational work mean by “influence at work”? (tandfonline.com)</a:t>
            </a:r>
            <a:endParaRPr lang="da-DK" sz="1200" dirty="0"/>
          </a:p>
          <a:p>
            <a:endParaRPr lang="da-DK" dirty="0" smtClean="0"/>
          </a:p>
          <a:p>
            <a:endParaRPr lang="da-DK" dirty="0"/>
          </a:p>
          <a:p>
            <a:endParaRPr lang="da-DK" dirty="0" smtClean="0"/>
          </a:p>
        </p:txBody>
      </p:sp>
      <p:sp>
        <p:nvSpPr>
          <p:cNvPr id="3" name="Pladsholder til dato 2"/>
          <p:cNvSpPr>
            <a:spLocks noGrp="1"/>
          </p:cNvSpPr>
          <p:nvPr>
            <p:ph type="dt" sz="half" idx="10"/>
          </p:nvPr>
        </p:nvSpPr>
        <p:spPr/>
        <p:txBody>
          <a:bodyPr/>
          <a:lstStyle/>
          <a:p>
            <a:pPr marL="216000" marR="0" lvl="0" indent="-216000" algn="l" defTabSz="914400" rtl="0" eaLnBrk="1" fontAlgn="auto" latinLnBrk="0" hangingPunct="1">
              <a:lnSpc>
                <a:spcPct val="104000"/>
              </a:lnSpc>
              <a:spcBef>
                <a:spcPts val="0"/>
              </a:spcBef>
              <a:spcAft>
                <a:spcPts val="300"/>
              </a:spcAft>
              <a:buClr>
                <a:srgbClr val="C8102E"/>
              </a:buClr>
              <a:buSzTx/>
              <a:buFont typeface="Verdana" panose="020B0604030504040204" pitchFamily="34" charset="0"/>
              <a:buChar char="•"/>
              <a:tabLst/>
              <a:defRPr/>
            </a:pPr>
            <a:endParaRPr kumimoji="0" lang="da-DK" sz="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 name="Pladsholder til slidenummer 4"/>
          <p:cNvSpPr>
            <a:spLocks noGrp="1"/>
          </p:cNvSpPr>
          <p:nvPr>
            <p:ph type="sldNum" sz="quarter" idx="12"/>
          </p:nvPr>
        </p:nvSpPr>
        <p:spPr/>
        <p:txBody>
          <a:bodyPr/>
          <a:lstStyle/>
          <a:p>
            <a:pPr marL="0" marR="0" lvl="0" indent="0" algn="r" defTabSz="914400" rtl="0" eaLnBrk="1" fontAlgn="auto" latinLnBrk="0" hangingPunct="1">
              <a:lnSpc>
                <a:spcPct val="104000"/>
              </a:lnSpc>
              <a:spcBef>
                <a:spcPts val="0"/>
              </a:spcBef>
              <a:spcAft>
                <a:spcPts val="300"/>
              </a:spcAft>
              <a:buClr>
                <a:srgbClr val="C8102E"/>
              </a:buClr>
              <a:buSzTx/>
              <a:buFont typeface="Verdana" panose="020B0604030504040204" pitchFamily="34" charset="0"/>
              <a:buNone/>
              <a:tabLst/>
              <a:defRPr/>
            </a:pPr>
            <a:fld id="{859873C9-BF5D-4A9A-BB31-45BBB7BABAF7}" type="slidenum">
              <a:rPr kumimoji="0" lang="da-DK" sz="500" b="0" i="0" u="none" strike="noStrike" kern="1200" cap="none" spc="0" normalizeH="0" baseline="0" noProof="0" smtClean="0">
                <a:ln>
                  <a:noFill/>
                </a:ln>
                <a:solidFill>
                  <a:srgbClr val="003087"/>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4000"/>
                </a:lnSpc>
                <a:spcBef>
                  <a:spcPts val="0"/>
                </a:spcBef>
                <a:spcAft>
                  <a:spcPts val="300"/>
                </a:spcAft>
                <a:buClr>
                  <a:srgbClr val="C8102E"/>
                </a:buClr>
                <a:buSzTx/>
                <a:buFont typeface="Verdana" panose="020B0604030504040204" pitchFamily="34" charset="0"/>
                <a:buNone/>
                <a:tabLst/>
                <a:defRPr/>
              </a:pPr>
              <a:t>15</a:t>
            </a:fld>
            <a:endParaRPr kumimoji="0" lang="da-DK" sz="500" b="0" i="0" u="none" strike="noStrike" kern="1200" cap="none" spc="0" normalizeH="0" baseline="0" noProof="0" dirty="0">
              <a:ln>
                <a:noFill/>
              </a:ln>
              <a:solidFill>
                <a:srgbClr val="003087"/>
              </a:solidFill>
              <a:effectLst/>
              <a:uLnTx/>
              <a:uFillTx/>
              <a:latin typeface="Verdana" panose="020B0604030504040204" pitchFamily="34" charset="0"/>
              <a:ea typeface="Verdana" panose="020B0604030504040204" pitchFamily="34" charset="0"/>
            </a:endParaRPr>
          </a:p>
        </p:txBody>
      </p:sp>
      <p:sp>
        <p:nvSpPr>
          <p:cNvPr id="6" name="Titel 5"/>
          <p:cNvSpPr>
            <a:spLocks noGrp="1"/>
          </p:cNvSpPr>
          <p:nvPr>
            <p:ph type="title"/>
          </p:nvPr>
        </p:nvSpPr>
        <p:spPr/>
        <p:txBody>
          <a:bodyPr/>
          <a:lstStyle/>
          <a:p>
            <a:r>
              <a:rPr lang="da-DK" dirty="0" smtClean="0"/>
              <a:t>Produkter fra projektet</a:t>
            </a:r>
            <a:endParaRPr lang="da-DK" dirty="0"/>
          </a:p>
        </p:txBody>
      </p:sp>
      <p:sp>
        <p:nvSpPr>
          <p:cNvPr id="7" name="Undertitel 6"/>
          <p:cNvSpPr>
            <a:spLocks noGrp="1"/>
          </p:cNvSpPr>
          <p:nvPr>
            <p:ph type="subTitle" idx="13"/>
          </p:nvPr>
        </p:nvSpPr>
        <p:spPr/>
        <p:txBody>
          <a:bodyPr/>
          <a:lstStyle/>
          <a:p>
            <a:endParaRPr lang="da-DK"/>
          </a:p>
        </p:txBody>
      </p:sp>
    </p:spTree>
    <p:extLst>
      <p:ext uri="{BB962C8B-B14F-4D97-AF65-F5344CB8AC3E}">
        <p14:creationId xmlns:p14="http://schemas.microsoft.com/office/powerpoint/2010/main" val="468916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p:cNvPicPr>
            <a:picLocks noChangeAspect="1"/>
          </p:cNvPicPr>
          <p:nvPr/>
        </p:nvPicPr>
        <p:blipFill rotWithShape="1">
          <a:blip r:embed="rId2"/>
          <a:srcRect r="14964" b="4756"/>
          <a:stretch/>
        </p:blipFill>
        <p:spPr>
          <a:xfrm>
            <a:off x="7701580" y="108574"/>
            <a:ext cx="3816693" cy="3774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6" name="Titel 5"/>
          <p:cNvSpPr>
            <a:spLocks noGrp="1"/>
          </p:cNvSpPr>
          <p:nvPr>
            <p:ph type="title"/>
          </p:nvPr>
        </p:nvSpPr>
        <p:spPr/>
        <p:txBody>
          <a:bodyPr/>
          <a:lstStyle/>
          <a:p>
            <a:r>
              <a:rPr lang="da-DK" dirty="0" smtClean="0"/>
              <a:t>Medieomtaler</a:t>
            </a:r>
            <a:endParaRPr lang="da-DK" dirty="0"/>
          </a:p>
        </p:txBody>
      </p:sp>
      <p:sp>
        <p:nvSpPr>
          <p:cNvPr id="7" name="Undertitel 6"/>
          <p:cNvSpPr>
            <a:spLocks noGrp="1"/>
          </p:cNvSpPr>
          <p:nvPr>
            <p:ph type="subTitle" idx="13"/>
          </p:nvPr>
        </p:nvSpPr>
        <p:spPr/>
        <p:txBody>
          <a:bodyPr/>
          <a:lstStyle/>
          <a:p>
            <a:endParaRPr lang="da-DK" dirty="0"/>
          </a:p>
        </p:txBody>
      </p:sp>
      <p:pic>
        <p:nvPicPr>
          <p:cNvPr id="9" name="Billede 8">
            <a:extLst>
              <a:ext uri="{FF2B5EF4-FFF2-40B4-BE49-F238E27FC236}">
                <a16:creationId xmlns:a16="http://schemas.microsoft.com/office/drawing/2014/main" id="{5091220E-B460-44D9-99D6-C379640EF42D}"/>
              </a:ext>
            </a:extLst>
          </p:cNvPr>
          <p:cNvPicPr>
            <a:picLocks noChangeAspect="1"/>
          </p:cNvPicPr>
          <p:nvPr/>
        </p:nvPicPr>
        <p:blipFill>
          <a:blip r:embed="rId3"/>
          <a:stretch>
            <a:fillRect/>
          </a:stretch>
        </p:blipFill>
        <p:spPr>
          <a:xfrm>
            <a:off x="310068" y="1164381"/>
            <a:ext cx="3594228" cy="46449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lede 10">
            <a:extLst>
              <a:ext uri="{FF2B5EF4-FFF2-40B4-BE49-F238E27FC236}">
                <a16:creationId xmlns:a16="http://schemas.microsoft.com/office/drawing/2014/main" id="{9D69E1A8-8EB7-4518-A72D-AFFEFC98280E}"/>
              </a:ext>
            </a:extLst>
          </p:cNvPr>
          <p:cNvPicPr>
            <a:picLocks noChangeAspect="1"/>
          </p:cNvPicPr>
          <p:nvPr/>
        </p:nvPicPr>
        <p:blipFill>
          <a:blip r:embed="rId4"/>
          <a:stretch>
            <a:fillRect/>
          </a:stretch>
        </p:blipFill>
        <p:spPr>
          <a:xfrm>
            <a:off x="6619886" y="4309222"/>
            <a:ext cx="5186231" cy="2191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Billede 11">
            <a:extLst>
              <a:ext uri="{FF2B5EF4-FFF2-40B4-BE49-F238E27FC236}">
                <a16:creationId xmlns:a16="http://schemas.microsoft.com/office/drawing/2014/main" id="{D79297D1-801C-4F7F-A74E-3674A0D87B4A}"/>
              </a:ext>
            </a:extLst>
          </p:cNvPr>
          <p:cNvPicPr>
            <a:picLocks noChangeAspect="1"/>
          </p:cNvPicPr>
          <p:nvPr/>
        </p:nvPicPr>
        <p:blipFill rotWithShape="1">
          <a:blip r:embed="rId5"/>
          <a:srcRect b="32367"/>
          <a:stretch/>
        </p:blipFill>
        <p:spPr>
          <a:xfrm>
            <a:off x="1513461" y="3243591"/>
            <a:ext cx="3848831" cy="2730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Billede 14"/>
          <p:cNvPicPr>
            <a:picLocks noChangeAspect="1"/>
          </p:cNvPicPr>
          <p:nvPr/>
        </p:nvPicPr>
        <p:blipFill>
          <a:blip r:embed="rId6"/>
          <a:stretch>
            <a:fillRect/>
          </a:stretch>
        </p:blipFill>
        <p:spPr>
          <a:xfrm>
            <a:off x="3904296" y="346260"/>
            <a:ext cx="3631458" cy="5334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5263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27121" y="3915692"/>
            <a:ext cx="11496502" cy="1287681"/>
          </a:xfrm>
          <a:prstGeom prst="rect">
            <a:avLst/>
          </a:prstGeom>
          <a:solidFill>
            <a:schemeClr val="bg2"/>
          </a:solidFill>
          <a:ln>
            <a:noFill/>
          </a:ln>
          <a:effectLst>
            <a:outerShdw blurRad="149987" dist="250190" dir="8460000" algn="ctr">
              <a:srgbClr val="000000">
                <a:alpha val="28000"/>
              </a:srgbClr>
            </a:outerShdw>
            <a:softEdge rad="12700"/>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2" name="Titel 1"/>
          <p:cNvSpPr>
            <a:spLocks noGrp="1"/>
          </p:cNvSpPr>
          <p:nvPr>
            <p:ph type="title"/>
          </p:nvPr>
        </p:nvSpPr>
        <p:spPr/>
        <p:txBody>
          <a:bodyPr/>
          <a:lstStyle/>
          <a:p>
            <a:r>
              <a:rPr lang="da-DK" dirty="0" smtClean="0"/>
              <a:t>Om projektet</a:t>
            </a:r>
            <a:endParaRPr lang="da-DK" dirty="0"/>
          </a:p>
        </p:txBody>
      </p:sp>
      <p:sp>
        <p:nvSpPr>
          <p:cNvPr id="3" name="Pladsholder til indhold 2"/>
          <p:cNvSpPr>
            <a:spLocks noGrp="1"/>
          </p:cNvSpPr>
          <p:nvPr>
            <p:ph idx="1"/>
          </p:nvPr>
        </p:nvSpPr>
        <p:spPr>
          <a:xfrm>
            <a:off x="427121" y="2051999"/>
            <a:ext cx="11332879" cy="1670915"/>
          </a:xfrm>
        </p:spPr>
        <p:txBody>
          <a:bodyPr/>
          <a:lstStyle/>
          <a:p>
            <a:r>
              <a:rPr lang="da-DK" dirty="0"/>
              <a:t>Oplevelsen og betydningen af indflydelse i arbejdet mellem selv-ledelse og målstyring: et mixed </a:t>
            </a:r>
            <a:r>
              <a:rPr lang="da-DK" dirty="0" err="1"/>
              <a:t>methods</a:t>
            </a:r>
            <a:r>
              <a:rPr lang="da-DK" dirty="0"/>
              <a:t> </a:t>
            </a:r>
            <a:r>
              <a:rPr lang="da-DK" dirty="0" smtClean="0"/>
              <a:t>studie”</a:t>
            </a:r>
          </a:p>
          <a:p>
            <a:r>
              <a:rPr lang="da-DK" dirty="0" smtClean="0"/>
              <a:t>Arbejdsmiljøforskningsfonden (bevillingsnummer: 10-2016-09)</a:t>
            </a:r>
          </a:p>
          <a:p>
            <a:r>
              <a:rPr lang="da-DK" dirty="0" smtClean="0"/>
              <a:t>Projektperiode: 01.10.2017 – 30.06.2022</a:t>
            </a:r>
            <a:endParaRPr lang="da-DK" dirty="0"/>
          </a:p>
          <a:p>
            <a:pPr marL="0" indent="0">
              <a:buNone/>
            </a:pPr>
            <a:endParaRPr lang="da-DK" dirty="0" smtClean="0"/>
          </a:p>
          <a:p>
            <a:pPr marL="0" indent="0">
              <a:buNone/>
            </a:pPr>
            <a:endParaRPr lang="da-DK" dirty="0" smtClean="0"/>
          </a:p>
          <a:p>
            <a:pPr marL="0" indent="0">
              <a:buNone/>
            </a:pPr>
            <a:endParaRPr lang="da-DK" dirty="0"/>
          </a:p>
        </p:txBody>
      </p:sp>
      <p:sp>
        <p:nvSpPr>
          <p:cNvPr id="5" name="Tekstfelt 4"/>
          <p:cNvSpPr txBox="1"/>
          <p:nvPr/>
        </p:nvSpPr>
        <p:spPr>
          <a:xfrm>
            <a:off x="912128" y="4173658"/>
            <a:ext cx="10526487" cy="1062855"/>
          </a:xfrm>
          <a:prstGeom prst="rect">
            <a:avLst/>
          </a:prstGeom>
          <a:noFill/>
        </p:spPr>
        <p:txBody>
          <a:bodyPr wrap="square" lIns="0" tIns="0" rIns="0" bIns="0" rtlCol="0">
            <a:spAutoFit/>
          </a:bodyPr>
          <a:lstStyle/>
          <a:p>
            <a:pPr marL="0" indent="0">
              <a:buNone/>
            </a:pPr>
            <a:r>
              <a:rPr lang="da-DK" dirty="0"/>
              <a:t>Formål: at opdatere vores viden om indflydelse i arbejdet i det moderne arbejde, og undersøge betydningen af indflydelse for medarbejdere og lederes psykiske velbefindende, selvvurderede stressniveau og mulighed for at løse kerneopgaven </a:t>
            </a:r>
          </a:p>
          <a:p>
            <a:endParaRPr lang="da-DK" sz="1600" dirty="0"/>
          </a:p>
        </p:txBody>
      </p:sp>
      <p:sp>
        <p:nvSpPr>
          <p:cNvPr id="6" name="Pladsholder til slidenummer 4"/>
          <p:cNvSpPr>
            <a:spLocks noGrp="1"/>
          </p:cNvSpPr>
          <p:nvPr>
            <p:ph type="sldNum" sz="quarter" idx="12"/>
          </p:nvPr>
        </p:nvSpPr>
        <p:spPr>
          <a:xfrm>
            <a:off x="9205280" y="6434418"/>
            <a:ext cx="2559600" cy="180000"/>
          </a:xfrm>
        </p:spPr>
        <p:txBody>
          <a:bodyPr/>
          <a:lstStyle/>
          <a:p>
            <a:fld id="{859873C9-BF5D-4A9A-BB31-45BBB7BABAF7}" type="slidenum">
              <a:rPr lang="da-DK" noProof="0" smtClean="0"/>
              <a:t>2</a:t>
            </a:fld>
            <a:endParaRPr lang="da-DK" noProof="0" dirty="0"/>
          </a:p>
        </p:txBody>
      </p:sp>
    </p:spTree>
    <p:extLst>
      <p:ext uri="{BB962C8B-B14F-4D97-AF65-F5344CB8AC3E}">
        <p14:creationId xmlns:p14="http://schemas.microsoft.com/office/powerpoint/2010/main" val="2307582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3</a:t>
            </a:fld>
            <a:endParaRPr lang="da-DK" noProof="0" dirty="0"/>
          </a:p>
        </p:txBody>
      </p:sp>
      <p:sp>
        <p:nvSpPr>
          <p:cNvPr id="6" name="Titel 5"/>
          <p:cNvSpPr>
            <a:spLocks noGrp="1"/>
          </p:cNvSpPr>
          <p:nvPr>
            <p:ph type="title"/>
          </p:nvPr>
        </p:nvSpPr>
        <p:spPr/>
        <p:txBody>
          <a:bodyPr/>
          <a:lstStyle/>
          <a:p>
            <a:r>
              <a:rPr lang="da-DK" dirty="0" smtClean="0"/>
              <a:t>Forskningsspørgsmål</a:t>
            </a:r>
            <a:endParaRPr lang="da-DK" dirty="0"/>
          </a:p>
        </p:txBody>
      </p:sp>
      <p:sp>
        <p:nvSpPr>
          <p:cNvPr id="7" name="Undertitel 6"/>
          <p:cNvSpPr>
            <a:spLocks noGrp="1"/>
          </p:cNvSpPr>
          <p:nvPr>
            <p:ph type="subTitle" idx="13"/>
          </p:nvPr>
        </p:nvSpPr>
        <p:spPr/>
        <p:txBody>
          <a:bodyPr/>
          <a:lstStyle/>
          <a:p>
            <a:endParaRPr lang="da-DK"/>
          </a:p>
        </p:txBody>
      </p:sp>
      <p:sp>
        <p:nvSpPr>
          <p:cNvPr id="8" name="Rektangel 7"/>
          <p:cNvSpPr/>
          <p:nvPr/>
        </p:nvSpPr>
        <p:spPr>
          <a:xfrm>
            <a:off x="5796743" y="1541329"/>
            <a:ext cx="5688676" cy="4760278"/>
          </a:xfrm>
          <a:prstGeom prst="rect">
            <a:avLst/>
          </a:prstGeom>
        </p:spPr>
        <p:txBody>
          <a:bodyPr wrap="square">
            <a:spAutoFit/>
          </a:bodyPr>
          <a:lstStyle/>
          <a:p>
            <a:pPr marL="342900" lvl="0" indent="-342900">
              <a:lnSpc>
                <a:spcPct val="150000"/>
              </a:lnSpc>
              <a:spcAft>
                <a:spcPts val="1000"/>
              </a:spcAft>
              <a:buFont typeface="+mj-lt"/>
              <a:buAutoNum type="arabicPeriod"/>
            </a:pPr>
            <a:r>
              <a:rPr lang="da-DK" sz="1200" dirty="0">
                <a:latin typeface="Calibri" panose="020F0502020204030204" pitchFamily="34" charset="0"/>
                <a:ea typeface="Calibri" panose="020F0502020204030204" pitchFamily="34" charset="0"/>
                <a:cs typeface="Times New Roman" panose="02020603050405020304" pitchFamily="18" charset="0"/>
              </a:rPr>
              <a:t>Hvad betyder indflydelse i arbejdet for medarbejderes og lederes psykiske velbefindende, selvvurderede stressniveau og oplevelse af mulighederne for at løse kerneopgaven?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mj-lt"/>
              <a:buAutoNum type="arabicPeriod"/>
            </a:pPr>
            <a:r>
              <a:rPr lang="da-DK" sz="1200" dirty="0">
                <a:latin typeface="Calibri" panose="020F0502020204030204" pitchFamily="34" charset="0"/>
                <a:ea typeface="Calibri" panose="020F0502020204030204" pitchFamily="34" charset="0"/>
                <a:cs typeface="Times New Roman" panose="02020603050405020304" pitchFamily="18" charset="0"/>
              </a:rPr>
              <a:t>Hvilken betydning har de to samtidige styringsrationaler selvledelse og målstyring for medarbejderes og lederes oplevelse af graden og karakteren af indflydelse i arbejdet?</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mj-lt"/>
              <a:buAutoNum type="arabicPeriod"/>
            </a:pPr>
            <a:r>
              <a:rPr lang="da-DK" sz="1200" dirty="0">
                <a:latin typeface="Calibri" panose="020F0502020204030204" pitchFamily="34" charset="0"/>
                <a:ea typeface="Calibri" panose="020F0502020204030204" pitchFamily="34" charset="0"/>
                <a:cs typeface="Times New Roman" panose="02020603050405020304" pitchFamily="18" charset="0"/>
              </a:rPr>
              <a:t>Hvad gør medarbejdere og ledere i praksis for at skabe et indflydelsesniveau der muliggør løsning af kerneopgaven og fremmer et godt psykisk velbefindende?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mj-lt"/>
              <a:buAutoNum type="arabicPeriod"/>
            </a:pPr>
            <a:r>
              <a:rPr lang="da-DK" sz="1200" dirty="0">
                <a:latin typeface="Calibri" panose="020F0502020204030204" pitchFamily="34" charset="0"/>
                <a:ea typeface="Calibri" panose="020F0502020204030204" pitchFamily="34" charset="0"/>
                <a:cs typeface="Times New Roman" panose="02020603050405020304" pitchFamily="18" charset="0"/>
              </a:rPr>
              <a:t>Er sammenhængen mellem indflydelse og psykisk velbefindende non-lineær således at mere indflydelse er forbundet med bedre velbefindende op til et vist punkt, hvorefter mere indflydelse er forbundet med mindre velbefindende (omvendt U-formet)?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mj-lt"/>
              <a:buAutoNum type="arabicPeriod"/>
            </a:pPr>
            <a:r>
              <a:rPr lang="da-DK" sz="1200" dirty="0">
                <a:latin typeface="Calibri" panose="020F0502020204030204" pitchFamily="34" charset="0"/>
                <a:ea typeface="Calibri" panose="020F0502020204030204" pitchFamily="34" charset="0"/>
                <a:cs typeface="Times New Roman" panose="02020603050405020304" pitchFamily="18" charset="0"/>
              </a:rPr>
              <a:t>Er sammenhængene mellem indflydelse i arbejdet og hhv. psykisk velbefindende, selvvurderet stressniveau og mulighederne for at løse kerneopgaven ens eller forskellige i forskellige typer af jobs?</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lede 8"/>
          <p:cNvPicPr/>
          <p:nvPr/>
        </p:nvPicPr>
        <p:blipFill>
          <a:blip r:embed="rId2">
            <a:extLst>
              <a:ext uri="{28A0092B-C50C-407E-A947-70E740481C1C}">
                <a14:useLocalDpi xmlns:a14="http://schemas.microsoft.com/office/drawing/2010/main" val="0"/>
              </a:ext>
            </a:extLst>
          </a:blip>
          <a:srcRect/>
          <a:stretch>
            <a:fillRect/>
          </a:stretch>
        </p:blipFill>
        <p:spPr bwMode="auto">
          <a:xfrm>
            <a:off x="427121" y="2418450"/>
            <a:ext cx="4993005" cy="2042160"/>
          </a:xfrm>
          <a:prstGeom prst="rect">
            <a:avLst/>
          </a:prstGeom>
          <a:noFill/>
        </p:spPr>
      </p:pic>
    </p:spTree>
    <p:extLst>
      <p:ext uri="{BB962C8B-B14F-4D97-AF65-F5344CB8AC3E}">
        <p14:creationId xmlns:p14="http://schemas.microsoft.com/office/powerpoint/2010/main" val="98158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Projektgruppen</a:t>
            </a:r>
            <a:endParaRPr lang="da-DK" dirty="0"/>
          </a:p>
        </p:txBody>
      </p:sp>
      <p:pic>
        <p:nvPicPr>
          <p:cNvPr id="4" name="Pladsholder til indhol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8041"/>
          <a:stretch/>
        </p:blipFill>
        <p:spPr>
          <a:xfrm>
            <a:off x="1203024" y="1978025"/>
            <a:ext cx="1378922" cy="1695240"/>
          </a:xfrm>
        </p:spPr>
      </p:pic>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2221" y="1978025"/>
            <a:ext cx="2543648" cy="1695240"/>
          </a:xfrm>
          <a:prstGeom prst="rect">
            <a:avLst/>
          </a:prstGeom>
        </p:spPr>
      </p:pic>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551" y="1978025"/>
            <a:ext cx="2543649" cy="1695240"/>
          </a:xfrm>
          <a:prstGeom prst="rect">
            <a:avLst/>
          </a:prstGeom>
        </p:spPr>
      </p:pic>
      <p:pic>
        <p:nvPicPr>
          <p:cNvPr id="7" name="Bille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978025"/>
            <a:ext cx="2543648" cy="1695240"/>
          </a:xfrm>
          <a:prstGeom prst="rect">
            <a:avLst/>
          </a:prstGeom>
        </p:spPr>
      </p:pic>
      <p:sp>
        <p:nvSpPr>
          <p:cNvPr id="3" name="Rektangel 2"/>
          <p:cNvSpPr/>
          <p:nvPr/>
        </p:nvSpPr>
        <p:spPr>
          <a:xfrm>
            <a:off x="696870" y="4169819"/>
            <a:ext cx="2594970" cy="732508"/>
          </a:xfrm>
          <a:prstGeom prst="rect">
            <a:avLst/>
          </a:prstGeom>
        </p:spPr>
        <p:txBody>
          <a:bodyPr wrap="square">
            <a:spAutoFit/>
          </a:bodyPr>
          <a:lstStyle/>
          <a:p>
            <a:pPr marL="0" indent="0">
              <a:buNone/>
            </a:pPr>
            <a:r>
              <a:rPr lang="da-DK" dirty="0"/>
              <a:t>Malene Friis </a:t>
            </a:r>
            <a:r>
              <a:rPr lang="da-DK" dirty="0" smtClean="0"/>
              <a:t>Andersen </a:t>
            </a:r>
            <a:r>
              <a:rPr lang="da-DK" sz="1200" dirty="0" err="1"/>
              <a:t>C</a:t>
            </a:r>
            <a:r>
              <a:rPr lang="da-DK" sz="1200" dirty="0" err="1" smtClean="0"/>
              <a:t>and.psyc.aut</a:t>
            </a:r>
            <a:r>
              <a:rPr lang="da-DK" sz="1200" dirty="0" smtClean="0"/>
              <a:t>, </a:t>
            </a:r>
            <a:r>
              <a:rPr lang="da-DK" sz="1200" dirty="0"/>
              <a:t>ph.d., gæsteforsker, NFA</a:t>
            </a:r>
            <a:r>
              <a:rPr lang="da-DK" sz="1200" dirty="0" smtClean="0"/>
              <a:t> </a:t>
            </a:r>
            <a:endParaRPr lang="da-DK" sz="1400" dirty="0"/>
          </a:p>
        </p:txBody>
      </p:sp>
      <p:sp>
        <p:nvSpPr>
          <p:cNvPr id="8" name="Rektangel 7"/>
          <p:cNvSpPr/>
          <p:nvPr/>
        </p:nvSpPr>
        <p:spPr>
          <a:xfrm>
            <a:off x="3402263" y="4169819"/>
            <a:ext cx="2693738" cy="770980"/>
          </a:xfrm>
          <a:prstGeom prst="rect">
            <a:avLst/>
          </a:prstGeom>
        </p:spPr>
        <p:txBody>
          <a:bodyPr wrap="square">
            <a:spAutoFit/>
          </a:bodyPr>
          <a:lstStyle/>
          <a:p>
            <a:pPr marL="0" indent="0">
              <a:buNone/>
            </a:pPr>
            <a:r>
              <a:rPr lang="da-DK" dirty="0"/>
              <a:t>Peter Aske </a:t>
            </a:r>
            <a:r>
              <a:rPr lang="da-DK" dirty="0" smtClean="0"/>
              <a:t>Svendsen, </a:t>
            </a:r>
            <a:r>
              <a:rPr lang="da-DK" sz="1200" dirty="0" err="1"/>
              <a:t>Cand.scient.anth</a:t>
            </a:r>
            <a:r>
              <a:rPr lang="da-DK" sz="1200" dirty="0" smtClean="0"/>
              <a:t>.</a:t>
            </a:r>
          </a:p>
          <a:p>
            <a:pPr marL="0" indent="0">
              <a:buNone/>
            </a:pPr>
            <a:r>
              <a:rPr lang="da-DK" sz="1200" dirty="0" smtClean="0"/>
              <a:t>videnskabelig </a:t>
            </a:r>
            <a:r>
              <a:rPr lang="da-DK" sz="1200" dirty="0"/>
              <a:t>assistent, NFA </a:t>
            </a:r>
          </a:p>
        </p:txBody>
      </p:sp>
      <p:sp>
        <p:nvSpPr>
          <p:cNvPr id="9" name="Rektangel 8"/>
          <p:cNvSpPr/>
          <p:nvPr/>
        </p:nvSpPr>
        <p:spPr>
          <a:xfrm>
            <a:off x="6510858" y="4169819"/>
            <a:ext cx="2769055" cy="716478"/>
          </a:xfrm>
          <a:prstGeom prst="rect">
            <a:avLst/>
          </a:prstGeom>
        </p:spPr>
        <p:txBody>
          <a:bodyPr wrap="square">
            <a:spAutoFit/>
          </a:bodyPr>
          <a:lstStyle/>
          <a:p>
            <a:pPr marL="0" indent="0">
              <a:buNone/>
            </a:pPr>
            <a:r>
              <a:rPr lang="da-DK" dirty="0"/>
              <a:t>Thomas </a:t>
            </a:r>
            <a:r>
              <a:rPr lang="da-DK" dirty="0" smtClean="0"/>
              <a:t>Clausen </a:t>
            </a:r>
            <a:r>
              <a:rPr lang="da-DK" sz="1200" dirty="0"/>
              <a:t>Cand.s</a:t>
            </a:r>
            <a:r>
              <a:rPr lang="da-DK" sz="1200" dirty="0" smtClean="0"/>
              <a:t>cient.pol</a:t>
            </a:r>
            <a:r>
              <a:rPr lang="da-DK" sz="1200" dirty="0"/>
              <a:t>., ph.d., seniorforsker, NFA </a:t>
            </a:r>
          </a:p>
        </p:txBody>
      </p:sp>
      <p:sp>
        <p:nvSpPr>
          <p:cNvPr id="10" name="Rektangel 9"/>
          <p:cNvSpPr/>
          <p:nvPr/>
        </p:nvSpPr>
        <p:spPr>
          <a:xfrm>
            <a:off x="9279913" y="4169819"/>
            <a:ext cx="2912087" cy="732508"/>
          </a:xfrm>
          <a:prstGeom prst="rect">
            <a:avLst/>
          </a:prstGeom>
        </p:spPr>
        <p:txBody>
          <a:bodyPr wrap="square">
            <a:spAutoFit/>
          </a:bodyPr>
          <a:lstStyle/>
          <a:p>
            <a:pPr marL="0" indent="0">
              <a:buNone/>
            </a:pPr>
            <a:r>
              <a:rPr lang="da-DK" dirty="0"/>
              <a:t>Ida E. H. </a:t>
            </a:r>
            <a:r>
              <a:rPr lang="da-DK" dirty="0" smtClean="0"/>
              <a:t>Madsen, </a:t>
            </a:r>
            <a:r>
              <a:rPr lang="da-DK" sz="1200" dirty="0" err="1"/>
              <a:t>Cand.s</a:t>
            </a:r>
            <a:r>
              <a:rPr lang="da-DK" sz="1200" dirty="0" err="1" smtClean="0"/>
              <a:t>cient.san.publ</a:t>
            </a:r>
            <a:r>
              <a:rPr lang="da-DK" sz="1200" dirty="0"/>
              <a:t>., ph.d., seniorforsker NFA </a:t>
            </a:r>
          </a:p>
        </p:txBody>
      </p:sp>
      <p:sp>
        <p:nvSpPr>
          <p:cNvPr id="11" name="Pladsholder til slidenummer 4"/>
          <p:cNvSpPr>
            <a:spLocks noGrp="1"/>
          </p:cNvSpPr>
          <p:nvPr>
            <p:ph type="sldNum" sz="quarter" idx="12"/>
          </p:nvPr>
        </p:nvSpPr>
        <p:spPr>
          <a:xfrm>
            <a:off x="9205280" y="6434418"/>
            <a:ext cx="2559600" cy="180000"/>
          </a:xfrm>
        </p:spPr>
        <p:txBody>
          <a:bodyPr/>
          <a:lstStyle/>
          <a:p>
            <a:fld id="{859873C9-BF5D-4A9A-BB31-45BBB7BABAF7}" type="slidenum">
              <a:rPr lang="da-DK" noProof="0" smtClean="0"/>
              <a:t>4</a:t>
            </a:fld>
            <a:endParaRPr lang="da-DK" noProof="0" dirty="0"/>
          </a:p>
        </p:txBody>
      </p:sp>
    </p:spTree>
    <p:extLst>
      <p:ext uri="{BB962C8B-B14F-4D97-AF65-F5344CB8AC3E}">
        <p14:creationId xmlns:p14="http://schemas.microsoft.com/office/powerpoint/2010/main" val="2070740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Følgegruppe og ekspertgruppe</a:t>
            </a:r>
            <a:endParaRPr lang="da-DK" dirty="0"/>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2423067350"/>
              </p:ext>
            </p:extLst>
          </p:nvPr>
        </p:nvGraphicFramePr>
        <p:xfrm>
          <a:off x="1472031" y="2886104"/>
          <a:ext cx="4114122" cy="3840480"/>
        </p:xfrm>
        <a:graphic>
          <a:graphicData uri="http://schemas.openxmlformats.org/drawingml/2006/table">
            <a:tbl>
              <a:tblPr firstRow="1" firstCol="1" bandRow="1">
                <a:tableStyleId>{2D5ABB26-0587-4C30-8999-92F81FD0307C}</a:tableStyleId>
              </a:tblPr>
              <a:tblGrid>
                <a:gridCol w="4114122">
                  <a:extLst>
                    <a:ext uri="{9D8B030D-6E8A-4147-A177-3AD203B41FA5}">
                      <a16:colId xmlns:a16="http://schemas.microsoft.com/office/drawing/2014/main" val="1188341028"/>
                    </a:ext>
                  </a:extLst>
                </a:gridCol>
              </a:tblGrid>
              <a:tr h="222362">
                <a:tc>
                  <a:txBody>
                    <a:bodyPr/>
                    <a:lstStyle/>
                    <a:p>
                      <a:endParaRPr lang="da-DK" dirty="0"/>
                    </a:p>
                  </a:txBody>
                  <a:tcPr marL="68580" marR="68580" marT="0" marB="0">
                    <a:noFill/>
                  </a:tcPr>
                </a:tc>
                <a:extLst>
                  <a:ext uri="{0D108BD9-81ED-4DB2-BD59-A6C34878D82A}">
                    <a16:rowId xmlns:a16="http://schemas.microsoft.com/office/drawing/2014/main" val="2894191859"/>
                  </a:ext>
                </a:extLst>
              </a:tr>
              <a:tr h="174655">
                <a:tc>
                  <a:txBody>
                    <a:bodyPr/>
                    <a:lstStyle/>
                    <a:p>
                      <a:endParaRPr lang="da-DK"/>
                    </a:p>
                  </a:txBody>
                  <a:tcPr marL="68580" marR="68580" marT="0" marB="0">
                    <a:noFill/>
                  </a:tcPr>
                </a:tc>
                <a:extLst>
                  <a:ext uri="{0D108BD9-81ED-4DB2-BD59-A6C34878D82A}">
                    <a16:rowId xmlns:a16="http://schemas.microsoft.com/office/drawing/2014/main" val="2837803345"/>
                  </a:ext>
                </a:extLst>
              </a:tr>
              <a:tr h="174655">
                <a:tc>
                  <a:txBody>
                    <a:bodyPr/>
                    <a:lstStyle/>
                    <a:p>
                      <a:endParaRPr lang="da-DK"/>
                    </a:p>
                  </a:txBody>
                  <a:tcPr marL="68580" marR="68580" marT="0" marB="0">
                    <a:noFill/>
                  </a:tcPr>
                </a:tc>
                <a:extLst>
                  <a:ext uri="{0D108BD9-81ED-4DB2-BD59-A6C34878D82A}">
                    <a16:rowId xmlns:a16="http://schemas.microsoft.com/office/drawing/2014/main" val="1833888634"/>
                  </a:ext>
                </a:extLst>
              </a:tr>
              <a:tr h="174655">
                <a:tc>
                  <a:txBody>
                    <a:bodyPr/>
                    <a:lstStyle/>
                    <a:p>
                      <a:endParaRPr lang="da-DK"/>
                    </a:p>
                  </a:txBody>
                  <a:tcPr marL="68580" marR="68580" marT="0" marB="0">
                    <a:noFill/>
                  </a:tcPr>
                </a:tc>
                <a:extLst>
                  <a:ext uri="{0D108BD9-81ED-4DB2-BD59-A6C34878D82A}">
                    <a16:rowId xmlns:a16="http://schemas.microsoft.com/office/drawing/2014/main" val="2737216720"/>
                  </a:ext>
                </a:extLst>
              </a:tr>
              <a:tr h="174655">
                <a:tc>
                  <a:txBody>
                    <a:bodyPr/>
                    <a:lstStyle/>
                    <a:p>
                      <a:endParaRPr lang="da-DK"/>
                    </a:p>
                  </a:txBody>
                  <a:tcPr marL="68580" marR="68580" marT="0" marB="0">
                    <a:noFill/>
                  </a:tcPr>
                </a:tc>
                <a:extLst>
                  <a:ext uri="{0D108BD9-81ED-4DB2-BD59-A6C34878D82A}">
                    <a16:rowId xmlns:a16="http://schemas.microsoft.com/office/drawing/2014/main" val="4156191809"/>
                  </a:ext>
                </a:extLst>
              </a:tr>
              <a:tr h="174655">
                <a:tc>
                  <a:txBody>
                    <a:bodyPr/>
                    <a:lstStyle/>
                    <a:p>
                      <a:endParaRPr lang="da-DK"/>
                    </a:p>
                  </a:txBody>
                  <a:tcPr marL="68580" marR="68580" marT="0" marB="0">
                    <a:noFill/>
                  </a:tcPr>
                </a:tc>
                <a:extLst>
                  <a:ext uri="{0D108BD9-81ED-4DB2-BD59-A6C34878D82A}">
                    <a16:rowId xmlns:a16="http://schemas.microsoft.com/office/drawing/2014/main" val="2269349751"/>
                  </a:ext>
                </a:extLst>
              </a:tr>
              <a:tr h="174655">
                <a:tc>
                  <a:txBody>
                    <a:bodyPr/>
                    <a:lstStyle/>
                    <a:p>
                      <a:endParaRPr lang="da-DK" dirty="0"/>
                    </a:p>
                  </a:txBody>
                  <a:tcPr marL="68580" marR="68580" marT="0" marB="0">
                    <a:noFill/>
                  </a:tcPr>
                </a:tc>
                <a:extLst>
                  <a:ext uri="{0D108BD9-81ED-4DB2-BD59-A6C34878D82A}">
                    <a16:rowId xmlns:a16="http://schemas.microsoft.com/office/drawing/2014/main" val="3264936493"/>
                  </a:ext>
                </a:extLst>
              </a:tr>
              <a:tr h="174655">
                <a:tc>
                  <a:txBody>
                    <a:bodyPr/>
                    <a:lstStyle/>
                    <a:p>
                      <a:endParaRPr lang="da-DK"/>
                    </a:p>
                  </a:txBody>
                  <a:tcPr marL="68580" marR="68580" marT="0" marB="0">
                    <a:noFill/>
                  </a:tcPr>
                </a:tc>
                <a:extLst>
                  <a:ext uri="{0D108BD9-81ED-4DB2-BD59-A6C34878D82A}">
                    <a16:rowId xmlns:a16="http://schemas.microsoft.com/office/drawing/2014/main" val="2401558685"/>
                  </a:ext>
                </a:extLst>
              </a:tr>
              <a:tr h="174655">
                <a:tc>
                  <a:txBody>
                    <a:bodyPr/>
                    <a:lstStyle/>
                    <a:p>
                      <a:endParaRPr lang="da-DK"/>
                    </a:p>
                  </a:txBody>
                  <a:tcPr marL="68580" marR="68580" marT="0" marB="0">
                    <a:noFill/>
                  </a:tcPr>
                </a:tc>
                <a:extLst>
                  <a:ext uri="{0D108BD9-81ED-4DB2-BD59-A6C34878D82A}">
                    <a16:rowId xmlns:a16="http://schemas.microsoft.com/office/drawing/2014/main" val="3414853431"/>
                  </a:ext>
                </a:extLst>
              </a:tr>
              <a:tr h="174655">
                <a:tc>
                  <a:txBody>
                    <a:bodyPr/>
                    <a:lstStyle/>
                    <a:p>
                      <a:endParaRPr lang="da-DK"/>
                    </a:p>
                  </a:txBody>
                  <a:tcPr marL="68580" marR="68580" marT="0" marB="0">
                    <a:noFill/>
                  </a:tcPr>
                </a:tc>
                <a:extLst>
                  <a:ext uri="{0D108BD9-81ED-4DB2-BD59-A6C34878D82A}">
                    <a16:rowId xmlns:a16="http://schemas.microsoft.com/office/drawing/2014/main" val="4125892337"/>
                  </a:ext>
                </a:extLst>
              </a:tr>
              <a:tr h="174655">
                <a:tc>
                  <a:txBody>
                    <a:bodyPr/>
                    <a:lstStyle/>
                    <a:p>
                      <a:endParaRPr lang="da-DK"/>
                    </a:p>
                  </a:txBody>
                  <a:tcPr marL="68580" marR="68580" marT="0" marB="0">
                    <a:noFill/>
                  </a:tcPr>
                </a:tc>
                <a:extLst>
                  <a:ext uri="{0D108BD9-81ED-4DB2-BD59-A6C34878D82A}">
                    <a16:rowId xmlns:a16="http://schemas.microsoft.com/office/drawing/2014/main" val="1606782559"/>
                  </a:ext>
                </a:extLst>
              </a:tr>
              <a:tr h="174655">
                <a:tc>
                  <a:txBody>
                    <a:bodyPr/>
                    <a:lstStyle/>
                    <a:p>
                      <a:endParaRPr lang="da-DK"/>
                    </a:p>
                  </a:txBody>
                  <a:tcPr marL="68580" marR="68580" marT="0" marB="0">
                    <a:noFill/>
                  </a:tcPr>
                </a:tc>
                <a:extLst>
                  <a:ext uri="{0D108BD9-81ED-4DB2-BD59-A6C34878D82A}">
                    <a16:rowId xmlns:a16="http://schemas.microsoft.com/office/drawing/2014/main" val="2290932123"/>
                  </a:ext>
                </a:extLst>
              </a:tr>
              <a:tr h="174655">
                <a:tc>
                  <a:txBody>
                    <a:bodyPr/>
                    <a:lstStyle/>
                    <a:p>
                      <a:endParaRPr lang="da-DK"/>
                    </a:p>
                  </a:txBody>
                  <a:tcPr marL="68580" marR="68580" marT="0" marB="0">
                    <a:noFill/>
                  </a:tcPr>
                </a:tc>
                <a:extLst>
                  <a:ext uri="{0D108BD9-81ED-4DB2-BD59-A6C34878D82A}">
                    <a16:rowId xmlns:a16="http://schemas.microsoft.com/office/drawing/2014/main" val="837536311"/>
                  </a:ext>
                </a:extLst>
              </a:tr>
              <a:tr h="174655">
                <a:tc>
                  <a:txBody>
                    <a:bodyPr/>
                    <a:lstStyle/>
                    <a:p>
                      <a:endParaRPr lang="da-DK" dirty="0"/>
                    </a:p>
                  </a:txBody>
                  <a:tcPr marL="68580" marR="68580" marT="0" marB="0">
                    <a:noFill/>
                  </a:tcPr>
                </a:tc>
                <a:extLst>
                  <a:ext uri="{0D108BD9-81ED-4DB2-BD59-A6C34878D82A}">
                    <a16:rowId xmlns:a16="http://schemas.microsoft.com/office/drawing/2014/main" val="443296443"/>
                  </a:ext>
                </a:extLst>
              </a:tr>
            </a:tbl>
          </a:graphicData>
        </a:graphic>
      </p:graphicFrame>
      <p:sp>
        <p:nvSpPr>
          <p:cNvPr id="8" name="Tekstfelt 7"/>
          <p:cNvSpPr txBox="1"/>
          <p:nvPr/>
        </p:nvSpPr>
        <p:spPr>
          <a:xfrm>
            <a:off x="427121" y="1284514"/>
            <a:ext cx="5647108" cy="4559683"/>
          </a:xfrm>
          <a:prstGeom prst="rect">
            <a:avLst/>
          </a:prstGeom>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108000" tIns="108000" rIns="108000" bIns="108000" rtlCol="0">
            <a:spAutoFit/>
          </a:bodyPr>
          <a:lstStyle/>
          <a:p>
            <a:pPr marL="0" indent="0" fontAlgn="t">
              <a:buNone/>
            </a:pPr>
            <a:r>
              <a:rPr lang="da-DK" b="1" dirty="0"/>
              <a:t>FØLGEGRUPPE		</a:t>
            </a:r>
            <a:endParaRPr lang="da-DK" dirty="0"/>
          </a:p>
          <a:p>
            <a:pPr marL="0" indent="0" fontAlgn="t">
              <a:buNone/>
            </a:pPr>
            <a:r>
              <a:rPr lang="da-DK" dirty="0"/>
              <a:t>Danmarks Lærerforening (DLF)</a:t>
            </a:r>
          </a:p>
          <a:p>
            <a:pPr marL="0" indent="0" fontAlgn="t">
              <a:buNone/>
            </a:pPr>
            <a:r>
              <a:rPr lang="da-DK" dirty="0"/>
              <a:t>Dansk Arbejdsgiverforening (DA) </a:t>
            </a:r>
          </a:p>
          <a:p>
            <a:pPr marL="0" indent="0" fontAlgn="t">
              <a:buNone/>
            </a:pPr>
            <a:r>
              <a:rPr lang="da-DK" dirty="0"/>
              <a:t>Dansk Socialrådgiverforening (DS) </a:t>
            </a:r>
          </a:p>
          <a:p>
            <a:pPr marL="0" indent="0" fontAlgn="t">
              <a:buNone/>
            </a:pPr>
            <a:r>
              <a:rPr lang="da-DK" dirty="0"/>
              <a:t>Kommunernes Landsforening (KL) </a:t>
            </a:r>
          </a:p>
          <a:p>
            <a:pPr marL="0" indent="0" fontAlgn="t">
              <a:buNone/>
            </a:pPr>
            <a:r>
              <a:rPr lang="da-DK" dirty="0"/>
              <a:t>Fag og Arbejde (FOA) </a:t>
            </a:r>
          </a:p>
          <a:p>
            <a:pPr marL="0" indent="0" fontAlgn="t">
              <a:buNone/>
            </a:pPr>
            <a:r>
              <a:rPr lang="da-DK" dirty="0"/>
              <a:t>Ledernes Hovedorganisation (LHO)</a:t>
            </a:r>
          </a:p>
          <a:p>
            <a:pPr marL="0" indent="0" fontAlgn="t">
              <a:buNone/>
            </a:pPr>
            <a:r>
              <a:rPr lang="da-DK" dirty="0"/>
              <a:t>Børne- og Ungdomspædagogernes Landsforbund (BUPL)</a:t>
            </a:r>
          </a:p>
          <a:p>
            <a:pPr marL="0" indent="0" fontAlgn="t">
              <a:buNone/>
            </a:pPr>
            <a:r>
              <a:rPr lang="da-DK" dirty="0"/>
              <a:t>Socialpædagogerne  (SL)</a:t>
            </a:r>
          </a:p>
          <a:p>
            <a:pPr marL="0" indent="0" fontAlgn="t">
              <a:buNone/>
            </a:pPr>
            <a:r>
              <a:rPr lang="da-DK" dirty="0"/>
              <a:t>Fagbevægelsens Hovedorganisation (FTF) </a:t>
            </a:r>
          </a:p>
          <a:p>
            <a:pPr marL="0" indent="0" fontAlgn="t">
              <a:buNone/>
            </a:pPr>
            <a:r>
              <a:rPr lang="da-DK" dirty="0"/>
              <a:t>Psykiatrifonden</a:t>
            </a:r>
          </a:p>
          <a:p>
            <a:pPr marL="0" indent="0" fontAlgn="t">
              <a:buNone/>
            </a:pPr>
            <a:r>
              <a:rPr lang="da-DK" dirty="0"/>
              <a:t>Dansk Sygeplejeråd (DSR)</a:t>
            </a:r>
          </a:p>
          <a:p>
            <a:pPr marL="0" indent="0" fontAlgn="t">
              <a:buNone/>
            </a:pPr>
            <a:r>
              <a:rPr lang="da-DK" dirty="0"/>
              <a:t>Akademikerne (AC)</a:t>
            </a:r>
          </a:p>
          <a:p>
            <a:pPr marL="0" indent="0" fontAlgn="t">
              <a:buNone/>
            </a:pPr>
            <a:r>
              <a:rPr lang="da-DK" dirty="0" smtClean="0"/>
              <a:t>Diabetesforeningen</a:t>
            </a:r>
            <a:endParaRPr lang="da-DK" dirty="0"/>
          </a:p>
        </p:txBody>
      </p:sp>
      <p:sp>
        <p:nvSpPr>
          <p:cNvPr id="10" name="Tekstfelt 9"/>
          <p:cNvSpPr txBox="1"/>
          <p:nvPr/>
        </p:nvSpPr>
        <p:spPr>
          <a:xfrm>
            <a:off x="6909989" y="2430126"/>
            <a:ext cx="4944553" cy="2203140"/>
          </a:xfrm>
          <a:prstGeom prst="rect">
            <a:avLst/>
          </a:prstGeom>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108000" tIns="108000" rIns="108000" bIns="108000" rtlCol="0">
            <a:spAutoFit/>
          </a:bodyPr>
          <a:lstStyle/>
          <a:p>
            <a:pPr marL="0" indent="0" fontAlgn="t">
              <a:buNone/>
            </a:pPr>
            <a:r>
              <a:rPr lang="da-DK" b="1" dirty="0"/>
              <a:t>EKSPERTGRUPPE 		</a:t>
            </a:r>
            <a:endParaRPr lang="da-DK" dirty="0"/>
          </a:p>
          <a:p>
            <a:pPr marL="0" indent="0" fontAlgn="t">
              <a:buNone/>
            </a:pPr>
            <a:r>
              <a:rPr lang="da-DK" dirty="0" smtClean="0"/>
              <a:t>Prof. Svend </a:t>
            </a:r>
            <a:r>
              <a:rPr lang="da-DK" dirty="0"/>
              <a:t>Brinkmann, Aalborg </a:t>
            </a:r>
            <a:r>
              <a:rPr lang="da-DK" dirty="0" smtClean="0"/>
              <a:t>Universitet</a:t>
            </a:r>
          </a:p>
          <a:p>
            <a:pPr marL="0" indent="0" fontAlgn="t">
              <a:buNone/>
            </a:pPr>
            <a:r>
              <a:rPr lang="da-DK" dirty="0" smtClean="0"/>
              <a:t>Prof. Lene Tanggaard, Aalborg Universitet</a:t>
            </a:r>
            <a:endParaRPr lang="da-DK" dirty="0"/>
          </a:p>
          <a:p>
            <a:pPr marL="0" indent="0" fontAlgn="t">
              <a:buNone/>
            </a:pPr>
            <a:r>
              <a:rPr lang="da-DK" dirty="0" smtClean="0"/>
              <a:t>Prof. Karina Nielsen, </a:t>
            </a:r>
            <a:r>
              <a:rPr lang="da-DK" dirty="0"/>
              <a:t>Sheffield </a:t>
            </a:r>
            <a:r>
              <a:rPr lang="da-DK" dirty="0" err="1"/>
              <a:t>University</a:t>
            </a:r>
            <a:endParaRPr lang="da-DK" dirty="0"/>
          </a:p>
          <a:p>
            <a:pPr marL="0" indent="0" fontAlgn="t">
              <a:buNone/>
            </a:pPr>
            <a:r>
              <a:rPr lang="da-DK" dirty="0" smtClean="0"/>
              <a:t>Prof. Reiner </a:t>
            </a:r>
            <a:r>
              <a:rPr lang="da-DK" dirty="0"/>
              <a:t>Rugulies, Det Nationale Forskningscenter for Arbejdsmiljø</a:t>
            </a:r>
          </a:p>
          <a:p>
            <a:pPr marL="0" indent="0" fontAlgn="t">
              <a:buNone/>
            </a:pPr>
            <a:r>
              <a:rPr lang="da-DK" dirty="0" smtClean="0"/>
              <a:t>Prof. Töres </a:t>
            </a:r>
            <a:r>
              <a:rPr lang="da-DK" dirty="0"/>
              <a:t>Theorell, Stockholm </a:t>
            </a:r>
            <a:r>
              <a:rPr lang="da-DK" dirty="0" err="1" smtClean="0"/>
              <a:t>University</a:t>
            </a:r>
            <a:endParaRPr lang="da-DK" dirty="0" smtClean="0"/>
          </a:p>
        </p:txBody>
      </p:sp>
      <p:sp>
        <p:nvSpPr>
          <p:cNvPr id="6" name="Pladsholder til slidenummer 4"/>
          <p:cNvSpPr>
            <a:spLocks noGrp="1"/>
          </p:cNvSpPr>
          <p:nvPr>
            <p:ph type="sldNum" sz="quarter" idx="12"/>
          </p:nvPr>
        </p:nvSpPr>
        <p:spPr>
          <a:xfrm>
            <a:off x="9205280" y="6434418"/>
            <a:ext cx="2559600" cy="180000"/>
          </a:xfrm>
        </p:spPr>
        <p:txBody>
          <a:bodyPr/>
          <a:lstStyle/>
          <a:p>
            <a:fld id="{859873C9-BF5D-4A9A-BB31-45BBB7BABAF7}" type="slidenum">
              <a:rPr lang="da-DK" noProof="0" smtClean="0"/>
              <a:t>5</a:t>
            </a:fld>
            <a:endParaRPr lang="da-DK" noProof="0" dirty="0"/>
          </a:p>
        </p:txBody>
      </p:sp>
    </p:spTree>
    <p:extLst>
      <p:ext uri="{BB962C8B-B14F-4D97-AF65-F5344CB8AC3E}">
        <p14:creationId xmlns:p14="http://schemas.microsoft.com/office/powerpoint/2010/main" val="3625401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Artikler fra projektet</a:t>
            </a:r>
            <a:endParaRPr lang="da-DK" dirty="0"/>
          </a:p>
        </p:txBody>
      </p:sp>
      <p:sp>
        <p:nvSpPr>
          <p:cNvPr id="3" name="Pladsholder til indhold 2"/>
          <p:cNvSpPr>
            <a:spLocks noGrp="1"/>
          </p:cNvSpPr>
          <p:nvPr>
            <p:ph idx="1"/>
          </p:nvPr>
        </p:nvSpPr>
        <p:spPr/>
        <p:txBody>
          <a:bodyPr/>
          <a:lstStyle/>
          <a:p>
            <a:pPr marL="228600" indent="-228600">
              <a:lnSpc>
                <a:spcPct val="200000"/>
              </a:lnSpc>
              <a:buClr>
                <a:schemeClr val="tx2"/>
              </a:buClr>
              <a:buAutoNum type="arabicPeriod"/>
            </a:pPr>
            <a:r>
              <a:rPr lang="da-DK" sz="1400" b="1" dirty="0" smtClean="0"/>
              <a:t>Skyggearbejde </a:t>
            </a:r>
            <a:r>
              <a:rPr lang="da-DK" sz="1400" b="1" dirty="0"/>
              <a:t>og </a:t>
            </a:r>
            <a:r>
              <a:rPr lang="da-DK" sz="1400" b="1" dirty="0" err="1" smtClean="0"/>
              <a:t>workarounds</a:t>
            </a:r>
            <a:endParaRPr lang="da-DK" sz="1400" b="1" dirty="0"/>
          </a:p>
          <a:p>
            <a:pPr marL="228600" indent="-228600">
              <a:lnSpc>
                <a:spcPct val="200000"/>
              </a:lnSpc>
              <a:buClr>
                <a:schemeClr val="tx2"/>
              </a:buClr>
              <a:buAutoNum type="arabicPeriod"/>
            </a:pPr>
            <a:r>
              <a:rPr lang="da-DK" sz="1400" b="1" dirty="0" smtClean="0"/>
              <a:t>Indflydelse og fysiske </a:t>
            </a:r>
            <a:r>
              <a:rPr lang="da-DK" sz="1400" b="1" dirty="0"/>
              <a:t>rammer: Bygningers betydning for medarbejderes indflydelse i </a:t>
            </a:r>
            <a:r>
              <a:rPr lang="da-DK" sz="1400" b="1" dirty="0" smtClean="0"/>
              <a:t>arbejdet</a:t>
            </a:r>
          </a:p>
          <a:p>
            <a:pPr marL="228600" indent="-228600">
              <a:lnSpc>
                <a:spcPct val="200000"/>
              </a:lnSpc>
              <a:buClr>
                <a:schemeClr val="tx2"/>
              </a:buClr>
              <a:buAutoNum type="arabicPeriod"/>
            </a:pPr>
            <a:r>
              <a:rPr lang="da-DK" sz="1400" b="1" dirty="0" smtClean="0"/>
              <a:t>Indflydelse og </a:t>
            </a:r>
            <a:r>
              <a:rPr lang="da-DK" sz="1400" b="1" dirty="0"/>
              <a:t>psykisk velbefindende: </a:t>
            </a:r>
            <a:r>
              <a:rPr lang="da-DK" sz="1400" b="1" dirty="0" smtClean="0"/>
              <a:t>Kan det </a:t>
            </a:r>
            <a:r>
              <a:rPr lang="da-DK" sz="1400" b="1" dirty="0"/>
              <a:t>blive for </a:t>
            </a:r>
            <a:r>
              <a:rPr lang="da-DK" sz="1400" b="1" dirty="0" smtClean="0"/>
              <a:t>meget af </a:t>
            </a:r>
            <a:r>
              <a:rPr lang="da-DK" sz="1400" b="1" dirty="0"/>
              <a:t>det gode?</a:t>
            </a:r>
            <a:endParaRPr lang="da-DK" sz="1400" b="1" dirty="0" smtClean="0"/>
          </a:p>
          <a:p>
            <a:pPr marL="228600" indent="-228600">
              <a:lnSpc>
                <a:spcPct val="200000"/>
              </a:lnSpc>
              <a:buClr>
                <a:schemeClr val="tx2"/>
              </a:buClr>
              <a:buAutoNum type="arabicPeriod"/>
            </a:pPr>
            <a:r>
              <a:rPr lang="da-DK" sz="1400" b="1" dirty="0" smtClean="0"/>
              <a:t>3 slags indflydelse og deres oplevede konsekvenser</a:t>
            </a:r>
            <a:endParaRPr lang="da-DK" sz="1400" b="1" dirty="0"/>
          </a:p>
          <a:p>
            <a:pPr marL="228600" indent="-228600">
              <a:lnSpc>
                <a:spcPct val="200000"/>
              </a:lnSpc>
              <a:buClr>
                <a:schemeClr val="tx2"/>
              </a:buClr>
              <a:buAutoNum type="arabicPeriod"/>
            </a:pPr>
            <a:r>
              <a:rPr lang="da-DK" sz="1400" b="1" dirty="0" smtClean="0"/>
              <a:t>Lektørbedømt rapport (under udarbejdelse)</a:t>
            </a:r>
          </a:p>
          <a:p>
            <a:pPr marL="342900" indent="-342900">
              <a:buAutoNum type="arabicPeriod"/>
            </a:pPr>
            <a:endParaRPr lang="da-DK" dirty="0"/>
          </a:p>
        </p:txBody>
      </p:sp>
      <p:sp>
        <p:nvSpPr>
          <p:cNvPr id="4" name="Pladsholder til dato 3"/>
          <p:cNvSpPr>
            <a:spLocks noGrp="1"/>
          </p:cNvSpPr>
          <p:nvPr>
            <p:ph type="dt" sz="half" idx="10"/>
          </p:nvPr>
        </p:nvSpPr>
        <p:spPr/>
        <p:txBody>
          <a:bodyPr/>
          <a:lstStyle/>
          <a:p>
            <a:fld id="{7CCCD2E9-F94D-47EC-8727-08FC9CE0364A}" type="datetime1">
              <a:rPr lang="da-DK" smtClean="0"/>
              <a:t>27-04-2022</a:t>
            </a:fld>
            <a:endParaRPr lang="da-DK"/>
          </a:p>
        </p:txBody>
      </p:sp>
      <p:sp>
        <p:nvSpPr>
          <p:cNvPr id="6" name="Pladsholder til slidenummer 5"/>
          <p:cNvSpPr>
            <a:spLocks noGrp="1"/>
          </p:cNvSpPr>
          <p:nvPr>
            <p:ph type="sldNum" sz="quarter" idx="12"/>
          </p:nvPr>
        </p:nvSpPr>
        <p:spPr/>
        <p:txBody>
          <a:bodyPr/>
          <a:lstStyle/>
          <a:p>
            <a:fld id="{22C3EEA9-E706-4B8F-AD7C-B8F3539E4442}" type="slidenum">
              <a:rPr lang="da-DK" smtClean="0"/>
              <a:t>6</a:t>
            </a:fld>
            <a:endParaRPr lang="da-DK"/>
          </a:p>
        </p:txBody>
      </p:sp>
    </p:spTree>
    <p:extLst>
      <p:ext uri="{BB962C8B-B14F-4D97-AF65-F5344CB8AC3E}">
        <p14:creationId xmlns:p14="http://schemas.microsoft.com/office/powerpoint/2010/main" val="4137372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7</a:t>
            </a:fld>
            <a:endParaRPr lang="da-DK" noProof="0" dirty="0"/>
          </a:p>
        </p:txBody>
      </p:sp>
      <p:pic>
        <p:nvPicPr>
          <p:cNvPr id="6" name="Billede 5">
            <a:extLst>
              <a:ext uri="{FF2B5EF4-FFF2-40B4-BE49-F238E27FC236}">
                <a16:creationId xmlns:a16="http://schemas.microsoft.com/office/drawing/2014/main" id="{17672286-32F5-46DD-AB20-21E1E18AD3B6}"/>
              </a:ext>
            </a:extLst>
          </p:cNvPr>
          <p:cNvPicPr>
            <a:picLocks noChangeAspect="1"/>
          </p:cNvPicPr>
          <p:nvPr/>
        </p:nvPicPr>
        <p:blipFill>
          <a:blip r:embed="rId3"/>
          <a:stretch>
            <a:fillRect/>
          </a:stretch>
        </p:blipFill>
        <p:spPr>
          <a:xfrm>
            <a:off x="745032" y="1161477"/>
            <a:ext cx="4217667" cy="4859080"/>
          </a:xfrm>
          <a:prstGeom prst="rect">
            <a:avLst/>
          </a:prstGeom>
        </p:spPr>
      </p:pic>
      <p:sp>
        <p:nvSpPr>
          <p:cNvPr id="9" name="Tekstfelt 8">
            <a:extLst>
              <a:ext uri="{FF2B5EF4-FFF2-40B4-BE49-F238E27FC236}">
                <a16:creationId xmlns:a16="http://schemas.microsoft.com/office/drawing/2014/main" id="{DEC9DBD2-1537-449B-B8E4-EC7ADBBFF74E}"/>
              </a:ext>
            </a:extLst>
          </p:cNvPr>
          <p:cNvSpPr txBox="1"/>
          <p:nvPr/>
        </p:nvSpPr>
        <p:spPr>
          <a:xfrm>
            <a:off x="6707567" y="1663617"/>
            <a:ext cx="4962924" cy="3380926"/>
          </a:xfrm>
          <a:prstGeom prst="rect">
            <a:avLst/>
          </a:prstGeom>
          <a:noFill/>
        </p:spPr>
        <p:txBody>
          <a:bodyPr wrap="square" lIns="0" tIns="0" rIns="0" bIns="0" rtlCol="0">
            <a:spAutoFit/>
          </a:bodyPr>
          <a:lstStyle/>
          <a:p>
            <a:pPr marL="0" indent="0">
              <a:buNone/>
            </a:pPr>
            <a:r>
              <a:rPr lang="da-DK" sz="1600" b="1" dirty="0"/>
              <a:t>Kort om metoden</a:t>
            </a:r>
          </a:p>
          <a:p>
            <a:pPr marL="0" indent="0">
              <a:buNone/>
            </a:pPr>
            <a:endParaRPr lang="da-DK" sz="1600" dirty="0"/>
          </a:p>
          <a:p>
            <a:r>
              <a:rPr lang="da-DK" sz="1600" dirty="0"/>
              <a:t>Feltstudie i små fire måneder i fire teams i psykiatrien </a:t>
            </a:r>
          </a:p>
          <a:p>
            <a:endParaRPr lang="da-DK" dirty="0"/>
          </a:p>
          <a:p>
            <a:endParaRPr lang="da-DK" dirty="0"/>
          </a:p>
          <a:p>
            <a:r>
              <a:rPr lang="da-DK" sz="1600" dirty="0"/>
              <a:t>41 interviews </a:t>
            </a:r>
          </a:p>
          <a:p>
            <a:endParaRPr lang="da-DK" dirty="0"/>
          </a:p>
          <a:p>
            <a:endParaRPr lang="da-DK" dirty="0"/>
          </a:p>
          <a:p>
            <a:r>
              <a:rPr lang="da-DK" sz="1600" dirty="0" smtClean="0"/>
              <a:t>Transskribering</a:t>
            </a:r>
            <a:r>
              <a:rPr lang="da-DK" sz="1600" dirty="0"/>
              <a:t>, kodning, </a:t>
            </a:r>
            <a:r>
              <a:rPr lang="da-DK" sz="1600" dirty="0" smtClean="0"/>
              <a:t>analyser inspireret af </a:t>
            </a:r>
            <a:r>
              <a:rPr lang="da-DK" dirty="0" err="1"/>
              <a:t>Interpretative</a:t>
            </a:r>
            <a:r>
              <a:rPr lang="da-DK" dirty="0"/>
              <a:t> </a:t>
            </a:r>
            <a:r>
              <a:rPr lang="da-DK" dirty="0" err="1"/>
              <a:t>Phenomenological</a:t>
            </a:r>
            <a:r>
              <a:rPr lang="da-DK" dirty="0"/>
              <a:t> </a:t>
            </a:r>
            <a:r>
              <a:rPr lang="da-DK" dirty="0" smtClean="0"/>
              <a:t>Analysis (IPA)</a:t>
            </a:r>
            <a:r>
              <a:rPr lang="da-DK" sz="1600" dirty="0" smtClean="0"/>
              <a:t> </a:t>
            </a:r>
            <a:endParaRPr lang="da-DK" sz="1600" dirty="0"/>
          </a:p>
        </p:txBody>
      </p:sp>
      <p:sp>
        <p:nvSpPr>
          <p:cNvPr id="7" name="Titel 1"/>
          <p:cNvSpPr>
            <a:spLocks noGrp="1"/>
          </p:cNvSpPr>
          <p:nvPr>
            <p:ph type="title"/>
          </p:nvPr>
        </p:nvSpPr>
        <p:spPr>
          <a:xfrm>
            <a:off x="427121" y="617429"/>
            <a:ext cx="11332879" cy="352456"/>
          </a:xfrm>
        </p:spPr>
        <p:txBody>
          <a:bodyPr/>
          <a:lstStyle/>
          <a:p>
            <a:r>
              <a:rPr lang="da-DK" dirty="0" smtClean="0"/>
              <a:t>Skyggearbejde og </a:t>
            </a:r>
            <a:r>
              <a:rPr lang="da-DK" dirty="0" err="1" smtClean="0"/>
              <a:t>workarounds</a:t>
            </a:r>
            <a:endParaRPr lang="da-DK" dirty="0"/>
          </a:p>
        </p:txBody>
      </p:sp>
    </p:spTree>
    <p:extLst>
      <p:ext uri="{BB962C8B-B14F-4D97-AF65-F5344CB8AC3E}">
        <p14:creationId xmlns:p14="http://schemas.microsoft.com/office/powerpoint/2010/main" val="2120132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FC1508-469B-4650-94B3-CFF818A6AA84}"/>
              </a:ext>
            </a:extLst>
          </p:cNvPr>
          <p:cNvSpPr>
            <a:spLocks noGrp="1"/>
          </p:cNvSpPr>
          <p:nvPr>
            <p:ph idx="1"/>
          </p:nvPr>
        </p:nvSpPr>
        <p:spPr>
          <a:xfrm>
            <a:off x="427120" y="2051999"/>
            <a:ext cx="10888579" cy="3734847"/>
          </a:xfrm>
        </p:spPr>
        <p:txBody>
          <a:bodyPr/>
          <a:lstStyle/>
          <a:p>
            <a:pPr marL="285750" lvl="0" indent="-285750" fontAlgn="base">
              <a:lnSpc>
                <a:spcPct val="100000"/>
              </a:lnSpc>
              <a:spcBef>
                <a:spcPct val="0"/>
              </a:spcBef>
              <a:spcAft>
                <a:spcPts val="600"/>
              </a:spcAft>
              <a:buClrTx/>
              <a:buFont typeface="Arial" panose="020B0604020202020204" pitchFamily="34" charset="0"/>
              <a:buChar char="•"/>
            </a:pPr>
            <a:r>
              <a:rPr lang="da-DK" sz="2000" dirty="0">
                <a:solidFill>
                  <a:prstClr val="black"/>
                </a:solidFill>
                <a:latin typeface="Calibri" panose="020F0502020204030204" pitchFamily="34" charset="0"/>
                <a:ea typeface="Calibri" panose="020F0502020204030204" pitchFamily="34" charset="0"/>
                <a:cs typeface="Arial" charset="0"/>
              </a:rPr>
              <a:t>De to organisatoriske styrings- og standardiseringsgreb – Behandlingspakker og Sundhedsplatformen - griber ind i de ansattes indflydelsesrum. </a:t>
            </a:r>
          </a:p>
          <a:p>
            <a:pPr marL="285750" lvl="0" indent="-285750" fontAlgn="base">
              <a:lnSpc>
                <a:spcPct val="100000"/>
              </a:lnSpc>
              <a:spcBef>
                <a:spcPct val="0"/>
              </a:spcBef>
              <a:spcAft>
                <a:spcPts val="600"/>
              </a:spcAft>
              <a:buClrTx/>
              <a:buFont typeface="Arial" panose="020B0604020202020204" pitchFamily="34" charset="0"/>
              <a:buChar char="•"/>
            </a:pPr>
            <a:r>
              <a:rPr lang="da-DK" sz="2000" dirty="0">
                <a:solidFill>
                  <a:prstClr val="black"/>
                </a:solidFill>
                <a:latin typeface="Calibri" panose="020F0502020204030204" pitchFamily="34" charset="0"/>
                <a:ea typeface="Calibri" panose="020F0502020204030204" pitchFamily="34" charset="0"/>
                <a:cs typeface="Arial" charset="0"/>
              </a:rPr>
              <a:t>Som respons forsøger de ansatte aktivt - gennem skyggearbejde og </a:t>
            </a:r>
            <a:r>
              <a:rPr lang="da-DK" sz="2000" dirty="0" err="1">
                <a:solidFill>
                  <a:prstClr val="black"/>
                </a:solidFill>
                <a:latin typeface="Calibri" panose="020F0502020204030204" pitchFamily="34" charset="0"/>
                <a:ea typeface="Calibri" panose="020F0502020204030204" pitchFamily="34" charset="0"/>
                <a:cs typeface="Arial" charset="0"/>
              </a:rPr>
              <a:t>workarounds</a:t>
            </a:r>
            <a:r>
              <a:rPr lang="da-DK" sz="2000" dirty="0">
                <a:solidFill>
                  <a:prstClr val="black"/>
                </a:solidFill>
                <a:latin typeface="Calibri" panose="020F0502020204030204" pitchFamily="34" charset="0"/>
                <a:ea typeface="Calibri" panose="020F0502020204030204" pitchFamily="34" charset="0"/>
                <a:cs typeface="Arial" charset="0"/>
              </a:rPr>
              <a:t> - at øge deres indflydelse til at løse arbejdsopgaverne i overensstemmelse med egen professionelle dømmekraft. </a:t>
            </a:r>
          </a:p>
          <a:p>
            <a:pPr marL="285750" lvl="0" indent="-285750" fontAlgn="base">
              <a:lnSpc>
                <a:spcPct val="100000"/>
              </a:lnSpc>
              <a:spcBef>
                <a:spcPct val="0"/>
              </a:spcBef>
              <a:spcAft>
                <a:spcPts val="600"/>
              </a:spcAft>
              <a:buClrTx/>
              <a:buFont typeface="Arial" panose="020B0604020202020204" pitchFamily="34" charset="0"/>
              <a:buChar char="•"/>
            </a:pPr>
            <a:r>
              <a:rPr lang="da-DK" sz="2000" dirty="0" smtClean="0">
                <a:solidFill>
                  <a:prstClr val="black"/>
                </a:solidFill>
                <a:latin typeface="Calibri" panose="020F0502020204030204" pitchFamily="34" charset="0"/>
                <a:ea typeface="Calibri" panose="020F0502020204030204" pitchFamily="34" charset="0"/>
                <a:cs typeface="Arial" charset="0"/>
              </a:rPr>
              <a:t>Skyggearbejde </a:t>
            </a:r>
            <a:r>
              <a:rPr lang="da-DK" sz="2000" dirty="0">
                <a:solidFill>
                  <a:prstClr val="black"/>
                </a:solidFill>
                <a:latin typeface="Calibri" panose="020F0502020204030204" pitchFamily="34" charset="0"/>
                <a:ea typeface="Calibri" panose="020F0502020204030204" pitchFamily="34" charset="0"/>
                <a:cs typeface="Arial" charset="0"/>
              </a:rPr>
              <a:t>kan anskues som praksisser for at udvide indflydelsesrummet til at løse arbejdsopgaverne med afsæt i den professionelle </a:t>
            </a:r>
            <a:r>
              <a:rPr lang="da-DK" sz="2000" dirty="0" smtClean="0">
                <a:solidFill>
                  <a:prstClr val="black"/>
                </a:solidFill>
                <a:latin typeface="Calibri" panose="020F0502020204030204" pitchFamily="34" charset="0"/>
                <a:ea typeface="Calibri" panose="020F0502020204030204" pitchFamily="34" charset="0"/>
                <a:cs typeface="Arial" charset="0"/>
              </a:rPr>
              <a:t>dømmekraft.</a:t>
            </a:r>
            <a:endParaRPr lang="da-DK" sz="2000" dirty="0">
              <a:solidFill>
                <a:prstClr val="black"/>
              </a:solidFill>
              <a:latin typeface="Calibri" panose="020F0502020204030204" pitchFamily="34" charset="0"/>
              <a:ea typeface="Calibri" panose="020F0502020204030204" pitchFamily="34" charset="0"/>
              <a:cs typeface="Arial" charset="0"/>
            </a:endParaRPr>
          </a:p>
          <a:p>
            <a:pPr marL="285750" lvl="0" indent="-285750" fontAlgn="base">
              <a:lnSpc>
                <a:spcPct val="100000"/>
              </a:lnSpc>
              <a:spcBef>
                <a:spcPct val="0"/>
              </a:spcBef>
              <a:spcAft>
                <a:spcPts val="600"/>
              </a:spcAft>
              <a:buClrTx/>
              <a:buFont typeface="Arial" panose="020B0604020202020204" pitchFamily="34" charset="0"/>
              <a:buChar char="•"/>
            </a:pPr>
            <a:r>
              <a:rPr lang="da-DK" sz="2000" dirty="0" smtClean="0">
                <a:solidFill>
                  <a:prstClr val="black"/>
                </a:solidFill>
                <a:latin typeface="Calibri" panose="020F0502020204030204" pitchFamily="34" charset="0"/>
                <a:ea typeface="Calibri" panose="020F0502020204030204" pitchFamily="34" charset="0"/>
                <a:cs typeface="Arial" charset="0"/>
              </a:rPr>
              <a:t>Skyggearbejdet </a:t>
            </a:r>
            <a:r>
              <a:rPr lang="da-DK" sz="2000" dirty="0">
                <a:solidFill>
                  <a:prstClr val="black"/>
                </a:solidFill>
                <a:latin typeface="Calibri" panose="020F0502020204030204" pitchFamily="34" charset="0"/>
                <a:ea typeface="Calibri" panose="020F0502020204030204" pitchFamily="34" charset="0"/>
                <a:cs typeface="Arial" charset="0"/>
              </a:rPr>
              <a:t>øger risikoen for arbejdspres, merarbejde, følelse af utilstrækkelighed og mangel på </a:t>
            </a:r>
            <a:r>
              <a:rPr lang="da-DK" sz="2000" dirty="0" smtClean="0">
                <a:solidFill>
                  <a:prstClr val="black"/>
                </a:solidFill>
                <a:latin typeface="Calibri" panose="020F0502020204030204" pitchFamily="34" charset="0"/>
                <a:ea typeface="Calibri" panose="020F0502020204030204" pitchFamily="34" charset="0"/>
                <a:cs typeface="Arial" charset="0"/>
              </a:rPr>
              <a:t>kompetencer</a:t>
            </a:r>
            <a:endParaRPr lang="da-DK" sz="2000" dirty="0">
              <a:solidFill>
                <a:prstClr val="black"/>
              </a:solidFill>
              <a:latin typeface="Calibri" panose="020F0502020204030204" pitchFamily="34" charset="0"/>
              <a:ea typeface="Calibri" panose="020F0502020204030204" pitchFamily="34" charset="0"/>
              <a:cs typeface="Arial" charset="0"/>
            </a:endParaRPr>
          </a:p>
          <a:p>
            <a:pPr marL="285750" lvl="0" indent="-285750" fontAlgn="base">
              <a:lnSpc>
                <a:spcPct val="100000"/>
              </a:lnSpc>
              <a:spcBef>
                <a:spcPct val="0"/>
              </a:spcBef>
              <a:spcAft>
                <a:spcPts val="600"/>
              </a:spcAft>
              <a:buClrTx/>
              <a:buFont typeface="Arial" panose="020B0604020202020204" pitchFamily="34" charset="0"/>
              <a:buChar char="•"/>
            </a:pPr>
            <a:r>
              <a:rPr lang="da-DK" sz="2000" dirty="0" smtClean="0">
                <a:solidFill>
                  <a:prstClr val="black"/>
                </a:solidFill>
                <a:latin typeface="Calibri" panose="020F0502020204030204" pitchFamily="34" charset="0"/>
                <a:ea typeface="Calibri" panose="020F0502020204030204" pitchFamily="34" charset="0"/>
                <a:cs typeface="Arial" charset="0"/>
              </a:rPr>
              <a:t>Skyggearbejdet </a:t>
            </a:r>
            <a:r>
              <a:rPr lang="da-DK" sz="2000" dirty="0">
                <a:solidFill>
                  <a:prstClr val="black"/>
                </a:solidFill>
                <a:latin typeface="Calibri" panose="020F0502020204030204" pitchFamily="34" charset="0"/>
                <a:ea typeface="Calibri" panose="020F0502020204030204" pitchFamily="34" charset="0"/>
                <a:cs typeface="Arial" charset="0"/>
              </a:rPr>
              <a:t>øger risikoen for at medarbejderne isoleres med den øget </a:t>
            </a:r>
            <a:r>
              <a:rPr lang="da-DK" sz="2000" dirty="0" smtClean="0">
                <a:solidFill>
                  <a:prstClr val="black"/>
                </a:solidFill>
                <a:latin typeface="Calibri" panose="020F0502020204030204" pitchFamily="34" charset="0"/>
                <a:ea typeface="Calibri" panose="020F0502020204030204" pitchFamily="34" charset="0"/>
                <a:cs typeface="Arial" charset="0"/>
              </a:rPr>
              <a:t>arbejdsbelastning </a:t>
            </a:r>
            <a:r>
              <a:rPr lang="da-DK" sz="2000" dirty="0">
                <a:solidFill>
                  <a:prstClr val="black"/>
                </a:solidFill>
                <a:latin typeface="Calibri" panose="020F0502020204030204" pitchFamily="34" charset="0"/>
                <a:ea typeface="Calibri" panose="020F0502020204030204" pitchFamily="34" charset="0"/>
                <a:cs typeface="Arial" charset="0"/>
              </a:rPr>
              <a:t>og reducerer desuden muligheden for at få faglig sparring og ledelse på de arbejdsopgaver, der løses i hemmelighed, og de følelser det </a:t>
            </a:r>
            <a:r>
              <a:rPr lang="da-DK" sz="2000" dirty="0" smtClean="0">
                <a:solidFill>
                  <a:prstClr val="black"/>
                </a:solidFill>
                <a:latin typeface="Calibri" panose="020F0502020204030204" pitchFamily="34" charset="0"/>
                <a:ea typeface="Calibri" panose="020F0502020204030204" pitchFamily="34" charset="0"/>
                <a:cs typeface="Arial" charset="0"/>
              </a:rPr>
              <a:t>afstedkommer</a:t>
            </a:r>
            <a:endParaRPr lang="da-DK" sz="2000" dirty="0">
              <a:solidFill>
                <a:prstClr val="black"/>
              </a:solidFill>
              <a:latin typeface="Calibri" panose="020F0502020204030204" pitchFamily="34" charset="0"/>
              <a:ea typeface="Calibri" panose="020F0502020204030204" pitchFamily="34" charset="0"/>
              <a:cs typeface="Arial" charset="0"/>
            </a:endParaRPr>
          </a:p>
          <a:p>
            <a:pPr marL="0" lvl="0" indent="0" fontAlgn="base">
              <a:lnSpc>
                <a:spcPct val="100000"/>
              </a:lnSpc>
              <a:spcBef>
                <a:spcPct val="0"/>
              </a:spcBef>
              <a:spcAft>
                <a:spcPct val="0"/>
              </a:spcAft>
              <a:buClrTx/>
              <a:buNone/>
            </a:pPr>
            <a:r>
              <a:rPr lang="da-DK" sz="2000" dirty="0">
                <a:solidFill>
                  <a:prstClr val="black"/>
                </a:solidFill>
                <a:latin typeface="Arial" charset="0"/>
                <a:ea typeface="+mn-ea"/>
                <a:cs typeface="Arial" charset="0"/>
              </a:rPr>
              <a:t> </a:t>
            </a:r>
          </a:p>
        </p:txBody>
      </p:sp>
      <p:sp>
        <p:nvSpPr>
          <p:cNvPr id="3" name="Date Placeholder 2">
            <a:extLst>
              <a:ext uri="{FF2B5EF4-FFF2-40B4-BE49-F238E27FC236}">
                <a16:creationId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8</a:t>
            </a:fld>
            <a:endParaRPr lang="da-DK" noProof="0" dirty="0"/>
          </a:p>
        </p:txBody>
      </p:sp>
      <p:sp>
        <p:nvSpPr>
          <p:cNvPr id="8" name="Title 7">
            <a:extLst>
              <a:ext uri="{FF2B5EF4-FFF2-40B4-BE49-F238E27FC236}">
                <a16:creationId xmlns:a16="http://schemas.microsoft.com/office/drawing/2014/main" id="{9FF68B4A-B47E-474A-91B8-971E390E6CB6}"/>
              </a:ext>
            </a:extLst>
          </p:cNvPr>
          <p:cNvSpPr>
            <a:spLocks noGrp="1"/>
          </p:cNvSpPr>
          <p:nvPr>
            <p:ph type="title"/>
          </p:nvPr>
        </p:nvSpPr>
        <p:spPr>
          <a:xfrm>
            <a:off x="427121" y="617429"/>
            <a:ext cx="11332879" cy="352456"/>
          </a:xfrm>
        </p:spPr>
        <p:txBody>
          <a:bodyPr/>
          <a:lstStyle/>
          <a:p>
            <a:r>
              <a:rPr lang="da-DK" dirty="0" smtClean="0">
                <a:latin typeface="+mn-lt"/>
                <a:ea typeface="+mj-ea"/>
                <a:cs typeface="+mj-cs"/>
              </a:rPr>
              <a:t>Resultater: skyggearbejde og </a:t>
            </a:r>
            <a:r>
              <a:rPr lang="da-DK" dirty="0" err="1" smtClean="0">
                <a:latin typeface="+mn-lt"/>
                <a:ea typeface="+mj-ea"/>
                <a:cs typeface="+mj-cs"/>
              </a:rPr>
              <a:t>workarounds</a:t>
            </a:r>
            <a:endParaRPr lang="da-DK" dirty="0">
              <a:latin typeface="+mn-lt"/>
            </a:endParaRPr>
          </a:p>
        </p:txBody>
      </p:sp>
      <p:sp>
        <p:nvSpPr>
          <p:cNvPr id="10" name="Subtitle 9">
            <a:extLst>
              <a:ext uri="{FF2B5EF4-FFF2-40B4-BE49-F238E27FC236}">
                <a16:creationId xmlns:a16="http://schemas.microsoft.com/office/drawing/2014/main" id="{1214DDE5-6A32-4444-81FB-E77896851DF9}"/>
              </a:ext>
            </a:extLst>
          </p:cNvPr>
          <p:cNvSpPr>
            <a:spLocks noGrp="1"/>
          </p:cNvSpPr>
          <p:nvPr>
            <p:ph type="subTitle" idx="13"/>
          </p:nvPr>
        </p:nvSpPr>
        <p:spPr/>
        <p:txBody>
          <a:bodyPr/>
          <a:lstStyle/>
          <a:p>
            <a:endParaRPr lang="da-DK"/>
          </a:p>
        </p:txBody>
      </p:sp>
    </p:spTree>
    <p:extLst>
      <p:ext uri="{BB962C8B-B14F-4D97-AF65-F5344CB8AC3E}">
        <p14:creationId xmlns:p14="http://schemas.microsoft.com/office/powerpoint/2010/main" val="3834412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endParaRPr lang="da-DK" dirty="0"/>
          </a:p>
        </p:txBody>
      </p:sp>
      <p:sp>
        <p:nvSpPr>
          <p:cNvPr id="3" name="Pladsholder til dato 2"/>
          <p:cNvSpPr>
            <a:spLocks noGrp="1"/>
          </p:cNvSpPr>
          <p:nvPr>
            <p:ph type="dt" sz="half" idx="10"/>
          </p:nvPr>
        </p:nvSpPr>
        <p:spPr/>
        <p:txBody>
          <a:bodyPr/>
          <a:lstStyle/>
          <a:p>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9</a:t>
            </a:fld>
            <a:endParaRPr lang="da-DK" noProof="0" dirty="0"/>
          </a:p>
        </p:txBody>
      </p:sp>
      <p:sp>
        <p:nvSpPr>
          <p:cNvPr id="6" name="Titel 5"/>
          <p:cNvSpPr>
            <a:spLocks noGrp="1"/>
          </p:cNvSpPr>
          <p:nvPr>
            <p:ph type="title"/>
          </p:nvPr>
        </p:nvSpPr>
        <p:spPr/>
        <p:txBody>
          <a:bodyPr/>
          <a:lstStyle/>
          <a:p>
            <a:r>
              <a:rPr lang="da-DK" dirty="0"/>
              <a:t>Indflydelse og fysiske rammer: Bygningers betydning for medarbejderes indflydelse i arbejdet</a:t>
            </a:r>
            <a:br>
              <a:rPr lang="da-DK" dirty="0"/>
            </a:br>
            <a:endParaRPr lang="da-DK" dirty="0"/>
          </a:p>
        </p:txBody>
      </p:sp>
      <p:pic>
        <p:nvPicPr>
          <p:cNvPr id="8" name="Pladsholder til indhold 1"/>
          <p:cNvPicPr>
            <a:picLocks noChangeAspect="1"/>
          </p:cNvPicPr>
          <p:nvPr/>
        </p:nvPicPr>
        <p:blipFill rotWithShape="1">
          <a:blip r:embed="rId2">
            <a:extLst>
              <a:ext uri="{28A0092B-C50C-407E-A947-70E740481C1C}">
                <a14:useLocalDpi xmlns:a14="http://schemas.microsoft.com/office/drawing/2010/main" val="0"/>
              </a:ext>
            </a:extLst>
          </a:blip>
          <a:srcRect b="11147"/>
          <a:stretch/>
        </p:blipFill>
        <p:spPr>
          <a:xfrm>
            <a:off x="427121" y="1597832"/>
            <a:ext cx="4084007" cy="4337456"/>
          </a:xfrm>
          <a:prstGeom prst="rect">
            <a:avLst/>
          </a:prstGeom>
        </p:spPr>
      </p:pic>
      <p:sp>
        <p:nvSpPr>
          <p:cNvPr id="9" name="Pladsholder til indhold 1"/>
          <p:cNvSpPr txBox="1">
            <a:spLocks/>
          </p:cNvSpPr>
          <p:nvPr/>
        </p:nvSpPr>
        <p:spPr>
          <a:xfrm>
            <a:off x="6093560" y="1265273"/>
            <a:ext cx="5482798" cy="3581047"/>
          </a:xfrm>
          <a:prstGeom prst="rect">
            <a:avLst/>
          </a:prstGeom>
        </p:spPr>
        <p:txBody>
          <a:bodyPr vert="horz" lIns="0" tIns="0" rIns="0" bIns="0" rtlCol="0">
            <a:noAutofit/>
          </a:bodyPr>
          <a:lst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a:lstStyle>
          <a:p>
            <a:endParaRPr lang="da-DK" dirty="0" smtClean="0"/>
          </a:p>
          <a:p>
            <a:pPr marL="0" indent="0">
              <a:buNone/>
            </a:pPr>
            <a:r>
              <a:rPr lang="da-DK" b="1" dirty="0"/>
              <a:t>Kort om metoden</a:t>
            </a:r>
          </a:p>
          <a:p>
            <a:pPr marL="0" indent="0">
              <a:buFont typeface="Verdana" panose="020B0604030504040204" pitchFamily="34" charset="0"/>
              <a:buNone/>
            </a:pPr>
            <a:r>
              <a:rPr lang="da-DK" dirty="0" smtClean="0"/>
              <a:t>Fokusgruppe-interviews </a:t>
            </a:r>
            <a:r>
              <a:rPr lang="da-DK" dirty="0" smtClean="0"/>
              <a:t>og single-interview på </a:t>
            </a:r>
            <a:r>
              <a:rPr lang="da-DK" dirty="0" smtClean="0"/>
              <a:t>arbejdspladser </a:t>
            </a:r>
            <a:r>
              <a:rPr lang="da-DK" dirty="0" smtClean="0"/>
              <a:t>indenfor </a:t>
            </a:r>
            <a:r>
              <a:rPr lang="da-DK" dirty="0" err="1" smtClean="0"/>
              <a:t>relationsarbejde</a:t>
            </a:r>
            <a:endParaRPr lang="da-DK" dirty="0" smtClean="0"/>
          </a:p>
          <a:p>
            <a:pPr marL="0" indent="0">
              <a:buNone/>
            </a:pPr>
            <a:endParaRPr lang="da-DK" dirty="0"/>
          </a:p>
          <a:p>
            <a:pPr marL="0" indent="0">
              <a:buNone/>
            </a:pPr>
            <a:r>
              <a:rPr lang="da-DK" b="1" dirty="0" smtClean="0"/>
              <a:t>Spørgsmål</a:t>
            </a:r>
          </a:p>
          <a:p>
            <a:r>
              <a:rPr lang="da-DK" dirty="0" smtClean="0"/>
              <a:t>Hvad er indflydelse i praksis?</a:t>
            </a:r>
          </a:p>
          <a:p>
            <a:r>
              <a:rPr lang="da-DK" dirty="0" smtClean="0"/>
              <a:t>Hvad forstår medarbejdere ved indflydelse?</a:t>
            </a:r>
          </a:p>
          <a:p>
            <a:r>
              <a:rPr lang="da-DK" dirty="0" smtClean="0"/>
              <a:t>Hvad øger og begrænser medarbejderes indflydelse i praksis?</a:t>
            </a:r>
          </a:p>
          <a:p>
            <a:endParaRPr lang="da-DK" dirty="0" smtClean="0"/>
          </a:p>
          <a:p>
            <a:pPr marL="0" indent="0">
              <a:buFont typeface="Verdana" panose="020B0604030504040204" pitchFamily="34" charset="0"/>
              <a:buNone/>
            </a:pPr>
            <a:endParaRPr lang="da-DK" dirty="0" smtClean="0"/>
          </a:p>
          <a:p>
            <a:endParaRPr lang="da-DK" dirty="0" smtClean="0"/>
          </a:p>
          <a:p>
            <a:endParaRPr lang="da-DK" dirty="0" smtClean="0"/>
          </a:p>
        </p:txBody>
      </p:sp>
      <p:graphicFrame>
        <p:nvGraphicFramePr>
          <p:cNvPr id="10" name="Tabel 9"/>
          <p:cNvGraphicFramePr>
            <a:graphicFrameLocks noGrp="1"/>
          </p:cNvGraphicFramePr>
          <p:nvPr>
            <p:extLst>
              <p:ext uri="{D42A27DB-BD31-4B8C-83A1-F6EECF244321}">
                <p14:modId xmlns:p14="http://schemas.microsoft.com/office/powerpoint/2010/main" val="4141346245"/>
              </p:ext>
            </p:extLst>
          </p:nvPr>
        </p:nvGraphicFramePr>
        <p:xfrm>
          <a:off x="6193313" y="4724356"/>
          <a:ext cx="4906879" cy="1483360"/>
        </p:xfrm>
        <a:graphic>
          <a:graphicData uri="http://schemas.openxmlformats.org/drawingml/2006/table">
            <a:tbl>
              <a:tblPr firstRow="1" bandRow="1">
                <a:tableStyleId>{5C22544A-7EE6-4342-B048-85BDC9FD1C3A}</a:tableStyleId>
              </a:tblPr>
              <a:tblGrid>
                <a:gridCol w="584327">
                  <a:extLst>
                    <a:ext uri="{9D8B030D-6E8A-4147-A177-3AD203B41FA5}">
                      <a16:colId xmlns:a16="http://schemas.microsoft.com/office/drawing/2014/main" val="4119310554"/>
                    </a:ext>
                  </a:extLst>
                </a:gridCol>
                <a:gridCol w="2114592">
                  <a:extLst>
                    <a:ext uri="{9D8B030D-6E8A-4147-A177-3AD203B41FA5}">
                      <a16:colId xmlns:a16="http://schemas.microsoft.com/office/drawing/2014/main" val="3748746249"/>
                    </a:ext>
                  </a:extLst>
                </a:gridCol>
                <a:gridCol w="2207960">
                  <a:extLst>
                    <a:ext uri="{9D8B030D-6E8A-4147-A177-3AD203B41FA5}">
                      <a16:colId xmlns:a16="http://schemas.microsoft.com/office/drawing/2014/main" val="18395791"/>
                    </a:ext>
                  </a:extLst>
                </a:gridCol>
              </a:tblGrid>
              <a:tr h="370840">
                <a:tc>
                  <a:txBody>
                    <a:bodyPr/>
                    <a:lstStyle/>
                    <a:p>
                      <a:endParaRPr lang="da-DK" dirty="0"/>
                    </a:p>
                  </a:txBody>
                  <a:tcPr/>
                </a:tc>
                <a:tc>
                  <a:txBody>
                    <a:bodyPr/>
                    <a:lstStyle/>
                    <a:p>
                      <a:r>
                        <a:rPr lang="da-DK" sz="1600" dirty="0" smtClean="0"/>
                        <a:t>Medarbejdere</a:t>
                      </a:r>
                      <a:endParaRPr lang="da-DK" sz="1600" dirty="0"/>
                    </a:p>
                  </a:txBody>
                  <a:tcPr/>
                </a:tc>
                <a:tc>
                  <a:txBody>
                    <a:bodyPr/>
                    <a:lstStyle/>
                    <a:p>
                      <a:r>
                        <a:rPr lang="da-DK" sz="1600" dirty="0" smtClean="0"/>
                        <a:t>Ledere</a:t>
                      </a:r>
                      <a:endParaRPr lang="da-DK" sz="1600" dirty="0"/>
                    </a:p>
                  </a:txBody>
                  <a:tcPr/>
                </a:tc>
                <a:extLst>
                  <a:ext uri="{0D108BD9-81ED-4DB2-BD59-A6C34878D82A}">
                    <a16:rowId xmlns:a16="http://schemas.microsoft.com/office/drawing/2014/main" val="2293522636"/>
                  </a:ext>
                </a:extLst>
              </a:tr>
              <a:tr h="370840">
                <a:tc>
                  <a:txBody>
                    <a:bodyPr/>
                    <a:lstStyle/>
                    <a:p>
                      <a:endParaRPr lang="da-DK" dirty="0"/>
                    </a:p>
                  </a:txBody>
                  <a:tcPr/>
                </a:tc>
                <a:tc>
                  <a:txBody>
                    <a:bodyPr/>
                    <a:lstStyle/>
                    <a:p>
                      <a:r>
                        <a:rPr lang="da-DK" sz="1600" dirty="0" smtClean="0"/>
                        <a:t>4</a:t>
                      </a:r>
                      <a:endParaRPr lang="da-DK" sz="1600" dirty="0"/>
                    </a:p>
                  </a:txBody>
                  <a:tcPr/>
                </a:tc>
                <a:tc>
                  <a:txBody>
                    <a:bodyPr/>
                    <a:lstStyle/>
                    <a:p>
                      <a:r>
                        <a:rPr lang="da-DK" sz="1600" dirty="0" smtClean="0"/>
                        <a:t>3</a:t>
                      </a:r>
                      <a:endParaRPr lang="da-DK" sz="1600" dirty="0"/>
                    </a:p>
                  </a:txBody>
                  <a:tcPr/>
                </a:tc>
                <a:extLst>
                  <a:ext uri="{0D108BD9-81ED-4DB2-BD59-A6C34878D82A}">
                    <a16:rowId xmlns:a16="http://schemas.microsoft.com/office/drawing/2014/main" val="1914745396"/>
                  </a:ext>
                </a:extLst>
              </a:tr>
              <a:tr h="370840">
                <a:tc>
                  <a:txBody>
                    <a:bodyPr/>
                    <a:lstStyle/>
                    <a:p>
                      <a:endParaRPr lang="da-DK" dirty="0"/>
                    </a:p>
                  </a:txBody>
                  <a:tcPr/>
                </a:tc>
                <a:tc>
                  <a:txBody>
                    <a:bodyPr/>
                    <a:lstStyle/>
                    <a:p>
                      <a:r>
                        <a:rPr lang="da-DK" sz="1600" dirty="0" smtClean="0"/>
                        <a:t>5</a:t>
                      </a:r>
                      <a:endParaRPr lang="da-DK" sz="1600" dirty="0"/>
                    </a:p>
                  </a:txBody>
                  <a:tcPr/>
                </a:tc>
                <a:tc>
                  <a:txBody>
                    <a:bodyPr/>
                    <a:lstStyle/>
                    <a:p>
                      <a:r>
                        <a:rPr lang="da-DK" sz="1600" dirty="0" smtClean="0"/>
                        <a:t>1</a:t>
                      </a:r>
                      <a:endParaRPr lang="da-DK" sz="1600" dirty="0"/>
                    </a:p>
                  </a:txBody>
                  <a:tcPr/>
                </a:tc>
                <a:extLst>
                  <a:ext uri="{0D108BD9-81ED-4DB2-BD59-A6C34878D82A}">
                    <a16:rowId xmlns:a16="http://schemas.microsoft.com/office/drawing/2014/main" val="1337394778"/>
                  </a:ext>
                </a:extLst>
              </a:tr>
              <a:tr h="370840">
                <a:tc>
                  <a:txBody>
                    <a:bodyPr/>
                    <a:lstStyle/>
                    <a:p>
                      <a:endParaRPr lang="da-DK" dirty="0"/>
                    </a:p>
                  </a:txBody>
                  <a:tcPr/>
                </a:tc>
                <a:tc>
                  <a:txBody>
                    <a:bodyPr/>
                    <a:lstStyle/>
                    <a:p>
                      <a:r>
                        <a:rPr lang="da-DK" sz="1600" dirty="0" smtClean="0"/>
                        <a:t>6</a:t>
                      </a:r>
                      <a:endParaRPr lang="da-DK" sz="1600" dirty="0"/>
                    </a:p>
                  </a:txBody>
                  <a:tcPr/>
                </a:tc>
                <a:tc>
                  <a:txBody>
                    <a:bodyPr/>
                    <a:lstStyle/>
                    <a:p>
                      <a:r>
                        <a:rPr lang="da-DK" sz="1600" dirty="0" smtClean="0"/>
                        <a:t>1</a:t>
                      </a:r>
                      <a:endParaRPr lang="da-DK" sz="1600" dirty="0"/>
                    </a:p>
                  </a:txBody>
                  <a:tcPr/>
                </a:tc>
                <a:extLst>
                  <a:ext uri="{0D108BD9-81ED-4DB2-BD59-A6C34878D82A}">
                    <a16:rowId xmlns:a16="http://schemas.microsoft.com/office/drawing/2014/main" val="355278590"/>
                  </a:ext>
                </a:extLst>
              </a:tr>
            </a:tbl>
          </a:graphicData>
        </a:graphic>
      </p:graphicFrame>
      <p:pic>
        <p:nvPicPr>
          <p:cNvPr id="11" name="Billed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12162" y="5106036"/>
            <a:ext cx="360000" cy="360000"/>
          </a:xfrm>
          <a:prstGeom prst="rect">
            <a:avLst/>
          </a:prstGeom>
        </p:spPr>
      </p:pic>
      <p:pic>
        <p:nvPicPr>
          <p:cNvPr id="12" name="Billed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12162" y="5470855"/>
            <a:ext cx="360000" cy="360000"/>
          </a:xfrm>
          <a:prstGeom prst="rect">
            <a:avLst/>
          </a:prstGeom>
        </p:spPr>
      </p:pic>
      <p:pic>
        <p:nvPicPr>
          <p:cNvPr id="13" name="Billed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12162" y="5856146"/>
            <a:ext cx="360000" cy="360000"/>
          </a:xfrm>
          <a:prstGeom prst="rect">
            <a:avLst/>
          </a:prstGeom>
        </p:spPr>
      </p:pic>
    </p:spTree>
    <p:extLst>
      <p:ext uri="{BB962C8B-B14F-4D97-AF65-F5344CB8AC3E}">
        <p14:creationId xmlns:p14="http://schemas.microsoft.com/office/powerpoint/2010/main" val="11133610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4"/>
</p:tagLst>
</file>

<file path=ppt/tags/tag10.xml><?xml version="1.0" encoding="utf-8"?>
<p:tagLst xmlns:a="http://schemas.openxmlformats.org/drawingml/2006/main" xmlns:r="http://schemas.openxmlformats.org/officeDocument/2006/relationships" xmlns:p="http://schemas.openxmlformats.org/presentationml/2006/main">
  <p:tag name="SHAPE_LOCKS" val="4"/>
</p:tagLst>
</file>

<file path=ppt/tags/tag2.xml><?xml version="1.0" encoding="utf-8"?>
<p:tagLst xmlns:a="http://schemas.openxmlformats.org/drawingml/2006/main" xmlns:r="http://schemas.openxmlformats.org/officeDocument/2006/relationships" xmlns:p="http://schemas.openxmlformats.org/presentationml/2006/main">
  <p:tag name="SHAPE_LOCKS" val="4"/>
</p:tagLst>
</file>

<file path=ppt/tags/tag3.xml><?xml version="1.0" encoding="utf-8"?>
<p:tagLst xmlns:a="http://schemas.openxmlformats.org/drawingml/2006/main" xmlns:r="http://schemas.openxmlformats.org/officeDocument/2006/relationships" xmlns:p="http://schemas.openxmlformats.org/presentationml/2006/main">
  <p:tag name="SHAPE_LOCKS" val="4"/>
</p:tagLst>
</file>

<file path=ppt/tags/tag4.xml><?xml version="1.0" encoding="utf-8"?>
<p:tagLst xmlns:a="http://schemas.openxmlformats.org/drawingml/2006/main" xmlns:r="http://schemas.openxmlformats.org/officeDocument/2006/relationships" xmlns:p="http://schemas.openxmlformats.org/presentationml/2006/main">
  <p:tag name="SHAPE_LOCKS" val="4"/>
</p:tagLst>
</file>

<file path=ppt/tags/tag5.xml><?xml version="1.0" encoding="utf-8"?>
<p:tagLst xmlns:a="http://schemas.openxmlformats.org/drawingml/2006/main" xmlns:r="http://schemas.openxmlformats.org/officeDocument/2006/relationships" xmlns:p="http://schemas.openxmlformats.org/presentationml/2006/main">
  <p:tag name="SHAPE_LOCKS" val="4"/>
</p:tagLst>
</file>

<file path=ppt/tags/tag6.xml><?xml version="1.0" encoding="utf-8"?>
<p:tagLst xmlns:a="http://schemas.openxmlformats.org/drawingml/2006/main" xmlns:r="http://schemas.openxmlformats.org/officeDocument/2006/relationships" xmlns:p="http://schemas.openxmlformats.org/presentationml/2006/main">
  <p:tag name="SHAPE_LOCKS" val="4"/>
</p:tagLst>
</file>

<file path=ppt/tags/tag7.xml><?xml version="1.0" encoding="utf-8"?>
<p:tagLst xmlns:a="http://schemas.openxmlformats.org/drawingml/2006/main" xmlns:r="http://schemas.openxmlformats.org/officeDocument/2006/relationships" xmlns:p="http://schemas.openxmlformats.org/presentationml/2006/main">
  <p:tag name="SHAPE_LOCKS" val="4"/>
</p:tagLst>
</file>

<file path=ppt/tags/tag8.xml><?xml version="1.0" encoding="utf-8"?>
<p:tagLst xmlns:a="http://schemas.openxmlformats.org/drawingml/2006/main" xmlns:r="http://schemas.openxmlformats.org/officeDocument/2006/relationships" xmlns:p="http://schemas.openxmlformats.org/presentationml/2006/main">
  <p:tag name="SHAPE_LOCKS" val="4"/>
</p:tagLst>
</file>

<file path=ppt/tags/tag9.xml><?xml version="1.0" encoding="utf-8"?>
<p:tagLst xmlns:a="http://schemas.openxmlformats.org/drawingml/2006/main" xmlns:r="http://schemas.openxmlformats.org/officeDocument/2006/relationships" xmlns:p="http://schemas.openxmlformats.org/presentationml/2006/main">
  <p:tag name="SHAPE_LOCKS" val="4"/>
</p:tagLst>
</file>

<file path=ppt/theme/theme1.xml><?xml version="1.0" encoding="utf-8"?>
<a:theme xmlns:a="http://schemas.openxmlformats.org/drawingml/2006/main" name="NFA skabelon DK">
  <a:themeElements>
    <a:clrScheme name="BM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NFA_PPskabelon_DK.potx" id="{7F79508A-4171-431E-9474-557389708F8D}" vid="{F602FDFA-2A88-49AE-984F-15F9DA31AA72}"/>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NFA_PPskabelon_DK</Template>
  <TotalTime>0</TotalTime>
  <Words>1401</Words>
  <Application>Microsoft Office PowerPoint</Application>
  <PresentationFormat>Widescreen</PresentationFormat>
  <Paragraphs>191</Paragraphs>
  <Slides>16</Slides>
  <Notes>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Arial</vt:lpstr>
      <vt:lpstr>Calibri</vt:lpstr>
      <vt:lpstr>Times New Roman</vt:lpstr>
      <vt:lpstr>Verdana</vt:lpstr>
      <vt:lpstr>NFA skabelon DK</vt:lpstr>
      <vt:lpstr>Oplevelsen og betydningen af indflydelse i arbejdet mellem selv-ledelse og målstyring</vt:lpstr>
      <vt:lpstr>Om projektet</vt:lpstr>
      <vt:lpstr>Forskningsspørgsmål</vt:lpstr>
      <vt:lpstr>Projektgruppen</vt:lpstr>
      <vt:lpstr>Følgegruppe og ekspertgruppe</vt:lpstr>
      <vt:lpstr>Artikler fra projektet</vt:lpstr>
      <vt:lpstr>Skyggearbejde og workarounds</vt:lpstr>
      <vt:lpstr>Resultater: skyggearbejde og workarounds</vt:lpstr>
      <vt:lpstr>Indflydelse og fysiske rammer: Bygningers betydning for medarbejderes indflydelse i arbejdet </vt:lpstr>
      <vt:lpstr>Restultater: Indflydelse og fysiske rammer</vt:lpstr>
      <vt:lpstr>Indflydelse og psykisk velbefindende: Kan det blive for meget af det gode? </vt:lpstr>
      <vt:lpstr>Indflydelse og psykisk velbefindende: Kan det blive for meget af det gode?</vt:lpstr>
      <vt:lpstr>3 slags indflydelse og deres oplevede konsekvenser</vt:lpstr>
      <vt:lpstr>Resultater: 3 slags indflydelse og deres oplevede konsekvenser </vt:lpstr>
      <vt:lpstr>Produkter fra projektet</vt:lpstr>
      <vt:lpstr>Medieomtaler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2022-02-22T09:09:34Z</dcterms:created>
  <dcterms:modified xsi:type="dcterms:W3CDTF">2022-04-27T12:35:07Z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