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1" r:id="rId3"/>
    <p:sldId id="365" r:id="rId4"/>
    <p:sldId id="305" r:id="rId5"/>
    <p:sldId id="275" r:id="rId6"/>
    <p:sldId id="367" r:id="rId7"/>
    <p:sldId id="353" r:id="rId8"/>
    <p:sldId id="344" r:id="rId9"/>
    <p:sldId id="299" r:id="rId10"/>
    <p:sldId id="322" r:id="rId11"/>
    <p:sldId id="376" r:id="rId12"/>
    <p:sldId id="378" r:id="rId13"/>
  </p:sldIdLst>
  <p:sldSz cx="12192000" cy="6858000"/>
  <p:notesSz cx="6858000" cy="9144000"/>
  <p:defaultTextStyle>
    <a:defPPr>
      <a:defRPr lang="en-US"/>
    </a:defPPr>
    <a:lvl1pPr marL="216000" indent="-216000" algn="l" defTabSz="914400" rtl="0" eaLnBrk="1" latinLnBrk="0" hangingPunct="1">
      <a:lnSpc>
        <a:spcPct val="104000"/>
      </a:lnSpc>
      <a:spcBef>
        <a:spcPts val="0"/>
      </a:spcBef>
      <a:spcAft>
        <a:spcPts val="300"/>
      </a:spcAft>
      <a:buClr>
        <a:schemeClr val="accent3"/>
      </a:buClr>
      <a:buFont typeface="Verdana" panose="020B0604030504040204" pitchFamily="34" charset="0"/>
      <a:buChar char="•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432000" indent="-216000" algn="l" defTabSz="914400" rtl="0" eaLnBrk="1" latinLnBrk="0" hangingPunct="1">
      <a:lnSpc>
        <a:spcPct val="104000"/>
      </a:lnSpc>
      <a:spcBef>
        <a:spcPts val="0"/>
      </a:spcBef>
      <a:spcAft>
        <a:spcPts val="300"/>
      </a:spcAft>
      <a:buClr>
        <a:schemeClr val="accent3"/>
      </a:buClr>
      <a:buFont typeface="Verdana" panose="020B0604030504040204" pitchFamily="34" charset="0"/>
      <a:buChar char="•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0" indent="0" algn="l" defTabSz="914400" rtl="0" eaLnBrk="1" latinLnBrk="0" hangingPunct="1">
      <a:lnSpc>
        <a:spcPct val="100000"/>
      </a:lnSpc>
      <a:spcBef>
        <a:spcPts val="0"/>
      </a:spcBef>
      <a:spcAft>
        <a:spcPts val="600"/>
      </a:spcAft>
      <a:buFont typeface="Calibri" panose="020F0502020204030204" pitchFamily="34" charset="0"/>
      <a:buChar char="​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0" indent="0" algn="l" defTabSz="914400" rtl="0" eaLnBrk="1" latinLnBrk="0" hangingPunct="1">
      <a:lnSpc>
        <a:spcPct val="104000"/>
      </a:lnSpc>
      <a:spcBef>
        <a:spcPts val="600"/>
      </a:spcBef>
      <a:spcAft>
        <a:spcPts val="0"/>
      </a:spcAft>
      <a:buFont typeface="Calibri" panose="020F0502020204030204" pitchFamily="34" charset="0"/>
      <a:buChar char="​"/>
      <a:defRPr sz="16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0" indent="0" algn="l" defTabSz="914400" rtl="0" eaLnBrk="1" latinLnBrk="0" hangingPunct="1">
      <a:lnSpc>
        <a:spcPct val="100000"/>
      </a:lnSpc>
      <a:spcBef>
        <a:spcPts val="600"/>
      </a:spcBef>
      <a:spcAft>
        <a:spcPts val="0"/>
      </a:spcAft>
      <a:buFont typeface="Calibri" panose="020F0502020204030204" pitchFamily="34" charset="0"/>
      <a:buChar char="​"/>
      <a:defRPr sz="24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0" indent="0" algn="l" defTabSz="914400" rtl="0" eaLnBrk="1" latinLnBrk="0" hangingPunct="1">
      <a:lnSpc>
        <a:spcPct val="100000"/>
      </a:lnSpc>
      <a:spcBef>
        <a:spcPts val="0"/>
      </a:spcBef>
      <a:buFont typeface="Calibri" panose="020F0502020204030204" pitchFamily="34" charset="0"/>
      <a:buChar char="​"/>
      <a:defRPr sz="46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6pPr>
    <a:lvl7pPr marL="0" indent="0" algn="l" defTabSz="914400" rtl="0" eaLnBrk="1" latinLnBrk="0" hangingPunct="1">
      <a:lnSpc>
        <a:spcPct val="100000"/>
      </a:lnSpc>
      <a:spcBef>
        <a:spcPts val="0"/>
      </a:spcBef>
      <a:buFont typeface="Calibri" panose="020F0502020204030204" pitchFamily="34" charset="0"/>
      <a:buChar char="​"/>
      <a:defRPr sz="10000" b="1" kern="1200" baseline="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7pPr>
    <a:lvl8pPr marL="0" indent="0" algn="l" defTabSz="914400" rtl="0" eaLnBrk="1" latinLnBrk="0" hangingPunct="1">
      <a:lnSpc>
        <a:spcPct val="100000"/>
      </a:lnSpc>
      <a:spcBef>
        <a:spcPts val="0"/>
      </a:spcBef>
      <a:spcAft>
        <a:spcPts val="300"/>
      </a:spcAft>
      <a:buFont typeface="Calibri" panose="020F0502020204030204" pitchFamily="34" charset="0"/>
      <a:buChar char="​"/>
      <a:defRPr sz="950" kern="1200">
        <a:solidFill>
          <a:srgbClr val="7C6E64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8pPr>
    <a:lvl9pPr marL="0" indent="0" algn="l" defTabSz="914400" rtl="0" eaLnBrk="1" latinLnBrk="0" hangingPunct="1">
      <a:lnSpc>
        <a:spcPct val="100000"/>
      </a:lnSpc>
      <a:spcBef>
        <a:spcPts val="0"/>
      </a:spcBef>
      <a:spcAft>
        <a:spcPts val="300"/>
      </a:spcAft>
      <a:buFont typeface="Calibri" panose="020F0502020204030204" pitchFamily="34" charset="0"/>
      <a:buChar char="​"/>
      <a:defRPr sz="950" b="1" kern="1200" baseline="0">
        <a:solidFill>
          <a:srgbClr val="7C6E64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66">
          <p15:clr>
            <a:srgbClr val="A4A3A4"/>
          </p15:clr>
        </p15:guide>
        <p15:guide id="2" pos="11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7" autoAdjust="0"/>
    <p:restoredTop sz="76832" autoAdjust="0"/>
  </p:normalViewPr>
  <p:slideViewPr>
    <p:cSldViewPr snapToGrid="0" showGuides="1">
      <p:cViewPr varScale="1">
        <p:scale>
          <a:sx n="53" d="100"/>
          <a:sy n="53" d="100"/>
        </p:scale>
        <p:origin x="1232" y="24"/>
      </p:cViewPr>
      <p:guideLst>
        <p:guide orient="horz" pos="566"/>
        <p:guide pos="114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1" d="100"/>
          <a:sy n="121" d="100"/>
        </p:scale>
        <p:origin x="493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mipf01.ami.dk\udrev\PF\SAKIB\HOC%20analys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 dirty="0" err="1" smtClean="0">
                <a:latin typeface="Arial Rounded MT Bold" panose="020F0704030504030204" pitchFamily="34" charset="0"/>
              </a:rPr>
              <a:t>Implementerede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tiltag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latin typeface="Arial Rounded MT Bold" panose="020F0704030504030204" pitchFamily="34" charset="0"/>
              </a:rPr>
              <a:t>(280)</a:t>
            </a:r>
            <a:endParaRPr lang="en-US" dirty="0">
              <a:latin typeface="Arial Rounded MT Bold" panose="020F0704030504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2587825719141106E-2"/>
          <c:y val="0.1126987531493107"/>
          <c:w val="0.94341279223949692"/>
          <c:h val="0.793672469867035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'Ark1'!$S$1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2 (0,7%)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0-7F28-4361-BB5D-59E44D8966CB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8</a:t>
                    </a:r>
                    <a:r>
                      <a:rPr lang="en-US" baseline="0" dirty="0" smtClean="0"/>
                      <a:t> (2,9%)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1-7F28-4361-BB5D-59E44D8966CB}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C9E2450-3A43-44A9-AA58-F3875E930F38}" type="VALUE">
                      <a:rPr lang="en-US" smtClean="0"/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[VÆRDI]</a:t>
                    </a:fld>
                    <a:r>
                      <a:rPr lang="en-US" dirty="0" smtClean="0"/>
                      <a:t> (35%)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F28-4361-BB5D-59E44D8966CB}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E56E034-E22F-454E-B315-A5D5CC3C5857}" type="VALUE">
                      <a:rPr lang="en-US" smtClean="0"/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[VÆRDI]</a:t>
                    </a:fld>
                    <a:r>
                      <a:rPr lang="en-US" dirty="0" smtClean="0"/>
                      <a:t> (53,6%)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F28-4361-BB5D-59E44D8966CB}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D0FF139-04D0-4739-B33C-BCD08D60866C}" type="VALUE">
                      <a:rPr lang="en-US" smtClean="0"/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[VÆRDI]</a:t>
                    </a:fld>
                    <a:r>
                      <a:rPr lang="en-US" baseline="0" dirty="0" smtClean="0"/>
                      <a:t> (7,5%)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F28-4361-BB5D-59E44D8966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'Ark1'!$F$2:$F$6</c:f>
              <c:strCache>
                <c:ptCount val="5"/>
                <c:pt idx="0">
                  <c:v>1.
Elimination</c:v>
                </c:pt>
                <c:pt idx="1">
                  <c:v>2.
Substitution</c:v>
                </c:pt>
                <c:pt idx="2">
                  <c:v>3.
Engineering controls</c:v>
                </c:pt>
                <c:pt idx="3">
                  <c:v>4.
Administrative controls</c:v>
                </c:pt>
                <c:pt idx="4">
                  <c:v>5.
Personal protective equipment</c:v>
                </c:pt>
              </c:strCache>
            </c:strRef>
          </c:cat>
          <c:val>
            <c:numRef>
              <c:f>'Ark1'!$S$2:$S$6</c:f>
              <c:numCache>
                <c:formatCode>General</c:formatCode>
                <c:ptCount val="5"/>
                <c:pt idx="0">
                  <c:v>2</c:v>
                </c:pt>
                <c:pt idx="1">
                  <c:v>8</c:v>
                </c:pt>
                <c:pt idx="2">
                  <c:v>98</c:v>
                </c:pt>
                <c:pt idx="3">
                  <c:v>151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F28-4361-BB5D-59E44D8966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2874464"/>
        <c:axId val="352874792"/>
      </c:barChart>
      <c:catAx>
        <c:axId val="35287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52874792"/>
        <c:crosses val="autoZero"/>
        <c:auto val="1"/>
        <c:lblAlgn val="ctr"/>
        <c:lblOffset val="100"/>
        <c:noMultiLvlLbl val="0"/>
      </c:catAx>
      <c:valAx>
        <c:axId val="352874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52874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091FB1-0894-477F-BBE0-6A2131321654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CC2B468A-4D06-4EE6-A2E6-661E4DE617D1}">
      <dgm:prSet phldrT="[Tekst]"/>
      <dgm:spPr/>
      <dgm:t>
        <a:bodyPr/>
        <a:lstStyle/>
        <a:p>
          <a:r>
            <a:rPr lang="da-DK" dirty="0" smtClean="0"/>
            <a:t>Identiteter</a:t>
          </a:r>
          <a:endParaRPr lang="da-DK" dirty="0"/>
        </a:p>
      </dgm:t>
    </dgm:pt>
    <dgm:pt modelId="{6B343A5F-1221-47B5-8453-25039DB9EE89}" type="parTrans" cxnId="{61D7203B-0A8C-4BA9-8F30-15BCC572E206}">
      <dgm:prSet/>
      <dgm:spPr/>
      <dgm:t>
        <a:bodyPr/>
        <a:lstStyle/>
        <a:p>
          <a:endParaRPr lang="da-DK"/>
        </a:p>
      </dgm:t>
    </dgm:pt>
    <dgm:pt modelId="{810C9DE1-15DE-4FCB-B36A-BEFAFB981450}" type="sibTrans" cxnId="{61D7203B-0A8C-4BA9-8F30-15BCC572E206}">
      <dgm:prSet/>
      <dgm:spPr/>
      <dgm:t>
        <a:bodyPr/>
        <a:lstStyle/>
        <a:p>
          <a:endParaRPr lang="da-DK"/>
        </a:p>
      </dgm:t>
    </dgm:pt>
    <dgm:pt modelId="{C13B224A-AD64-4669-A093-93C0D13CD537}">
      <dgm:prSet phldrT="[Tekst]"/>
      <dgm:spPr/>
      <dgm:t>
        <a:bodyPr/>
        <a:lstStyle/>
        <a:p>
          <a:r>
            <a:rPr lang="da-DK" dirty="0" smtClean="0"/>
            <a:t>Puslespilsbrik vogter</a:t>
          </a:r>
          <a:endParaRPr lang="da-DK" dirty="0"/>
        </a:p>
      </dgm:t>
    </dgm:pt>
    <dgm:pt modelId="{5F3AC28C-2B6D-4076-87A2-FC2B10BDA017}" type="parTrans" cxnId="{AE3AB6A1-BE6E-45AE-8A82-B10340597033}">
      <dgm:prSet/>
      <dgm:spPr/>
      <dgm:t>
        <a:bodyPr/>
        <a:lstStyle/>
        <a:p>
          <a:endParaRPr lang="da-DK"/>
        </a:p>
      </dgm:t>
    </dgm:pt>
    <dgm:pt modelId="{CC33305E-3D5F-44B3-9677-020A88072AB3}" type="sibTrans" cxnId="{AE3AB6A1-BE6E-45AE-8A82-B10340597033}">
      <dgm:prSet/>
      <dgm:spPr/>
      <dgm:t>
        <a:bodyPr/>
        <a:lstStyle/>
        <a:p>
          <a:endParaRPr lang="da-DK"/>
        </a:p>
      </dgm:t>
    </dgm:pt>
    <dgm:pt modelId="{355DFB08-84BC-4A2C-8796-C8857EE2A2C5}">
      <dgm:prSet phldrT="[Tekst]"/>
      <dgm:spPr/>
      <dgm:t>
        <a:bodyPr/>
        <a:lstStyle/>
        <a:p>
          <a:r>
            <a:rPr lang="da-DK" dirty="0" smtClean="0"/>
            <a:t>Praksisser</a:t>
          </a:r>
          <a:endParaRPr lang="da-DK" dirty="0"/>
        </a:p>
      </dgm:t>
    </dgm:pt>
    <dgm:pt modelId="{C6FC406E-B527-4AEF-A561-614D8B2884C5}" type="parTrans" cxnId="{A6F17C53-991B-4B45-92F1-42FDF7A6CA2C}">
      <dgm:prSet/>
      <dgm:spPr/>
      <dgm:t>
        <a:bodyPr/>
        <a:lstStyle/>
        <a:p>
          <a:endParaRPr lang="da-DK"/>
        </a:p>
      </dgm:t>
    </dgm:pt>
    <dgm:pt modelId="{B1CF178B-23C0-4E7B-BB42-7D5BBE8D8892}" type="sibTrans" cxnId="{A6F17C53-991B-4B45-92F1-42FDF7A6CA2C}">
      <dgm:prSet/>
      <dgm:spPr/>
      <dgm:t>
        <a:bodyPr/>
        <a:lstStyle/>
        <a:p>
          <a:endParaRPr lang="da-DK"/>
        </a:p>
      </dgm:t>
    </dgm:pt>
    <dgm:pt modelId="{B263FAAE-6A5C-4586-ABB8-A0A2923A8EEF}">
      <dgm:prSet phldrT="[Tekst]"/>
      <dgm:spPr/>
      <dgm:t>
        <a:bodyPr/>
        <a:lstStyle/>
        <a:p>
          <a:r>
            <a:rPr lang="da-DK" dirty="0" smtClean="0"/>
            <a:t>Bannerfører</a:t>
          </a:r>
          <a:endParaRPr lang="da-DK" dirty="0"/>
        </a:p>
      </dgm:t>
    </dgm:pt>
    <dgm:pt modelId="{15C6BACF-45BB-4AE3-93D1-7FB73E1EAFEB}" type="parTrans" cxnId="{F371083C-AF71-49B0-BD71-103238683F60}">
      <dgm:prSet/>
      <dgm:spPr/>
      <dgm:t>
        <a:bodyPr/>
        <a:lstStyle/>
        <a:p>
          <a:endParaRPr lang="da-DK"/>
        </a:p>
      </dgm:t>
    </dgm:pt>
    <dgm:pt modelId="{2B95FF7F-F54D-4E7A-BB25-ECED6B4E4E86}" type="sibTrans" cxnId="{F371083C-AF71-49B0-BD71-103238683F60}">
      <dgm:prSet/>
      <dgm:spPr/>
      <dgm:t>
        <a:bodyPr/>
        <a:lstStyle/>
        <a:p>
          <a:endParaRPr lang="da-DK"/>
        </a:p>
      </dgm:t>
    </dgm:pt>
    <dgm:pt modelId="{F875E9D4-12CD-40D6-8EC1-9069FB7341CA}">
      <dgm:prSet phldrT="[Tekst]"/>
      <dgm:spPr/>
      <dgm:t>
        <a:bodyPr/>
        <a:lstStyle/>
        <a:p>
          <a:r>
            <a:rPr lang="da-DK" dirty="0" smtClean="0"/>
            <a:t>Autoritet</a:t>
          </a:r>
          <a:endParaRPr lang="da-DK" dirty="0"/>
        </a:p>
      </dgm:t>
    </dgm:pt>
    <dgm:pt modelId="{37423D14-0A52-45A1-98D2-2F84A9E2CA62}" type="parTrans" cxnId="{2F788A13-7380-4F48-ACB3-1603844ABACE}">
      <dgm:prSet/>
      <dgm:spPr/>
      <dgm:t>
        <a:bodyPr/>
        <a:lstStyle/>
        <a:p>
          <a:endParaRPr lang="da-DK"/>
        </a:p>
      </dgm:t>
    </dgm:pt>
    <dgm:pt modelId="{3191FE71-AAF3-4F98-A9EC-639A93A81951}" type="sibTrans" cxnId="{2F788A13-7380-4F48-ACB3-1603844ABACE}">
      <dgm:prSet/>
      <dgm:spPr/>
      <dgm:t>
        <a:bodyPr/>
        <a:lstStyle/>
        <a:p>
          <a:endParaRPr lang="da-DK"/>
        </a:p>
      </dgm:t>
    </dgm:pt>
    <dgm:pt modelId="{7C97E9EF-8970-4DF3-9F2A-0695720C0A0B}">
      <dgm:prSet/>
      <dgm:spPr/>
      <dgm:t>
        <a:bodyPr/>
        <a:lstStyle/>
        <a:p>
          <a:r>
            <a:rPr lang="da-DK" dirty="0" smtClean="0"/>
            <a:t>Nødvendigt onde</a:t>
          </a:r>
        </a:p>
      </dgm:t>
    </dgm:pt>
    <dgm:pt modelId="{380CAD20-CC4F-424E-9FC3-4D75B19311B2}" type="parTrans" cxnId="{D7456B82-FA59-485E-9B50-F5B725412EAA}">
      <dgm:prSet/>
      <dgm:spPr/>
      <dgm:t>
        <a:bodyPr/>
        <a:lstStyle/>
        <a:p>
          <a:endParaRPr lang="da-DK"/>
        </a:p>
      </dgm:t>
    </dgm:pt>
    <dgm:pt modelId="{FB1CE67E-3733-454F-9AA5-923057AF0EAB}" type="sibTrans" cxnId="{D7456B82-FA59-485E-9B50-F5B725412EAA}">
      <dgm:prSet/>
      <dgm:spPr/>
      <dgm:t>
        <a:bodyPr/>
        <a:lstStyle/>
        <a:p>
          <a:endParaRPr lang="da-DK"/>
        </a:p>
      </dgm:t>
    </dgm:pt>
    <dgm:pt modelId="{D867E9AD-039B-4227-A558-F7F792C68C33}">
      <dgm:prSet/>
      <dgm:spPr/>
      <dgm:t>
        <a:bodyPr/>
        <a:lstStyle/>
        <a:p>
          <a:r>
            <a:rPr lang="da-DK" dirty="0" err="1" smtClean="0"/>
            <a:t>Perifær</a:t>
          </a:r>
          <a:r>
            <a:rPr lang="da-DK" dirty="0" smtClean="0"/>
            <a:t> beslutningstager</a:t>
          </a:r>
        </a:p>
      </dgm:t>
    </dgm:pt>
    <dgm:pt modelId="{C88DCEB4-ACF4-4232-A477-4EBF0519D19B}" type="parTrans" cxnId="{5425A477-6ABE-43E6-AADD-09C99274A7A9}">
      <dgm:prSet/>
      <dgm:spPr/>
      <dgm:t>
        <a:bodyPr/>
        <a:lstStyle/>
        <a:p>
          <a:endParaRPr lang="da-DK"/>
        </a:p>
      </dgm:t>
    </dgm:pt>
    <dgm:pt modelId="{9F958AB1-E03D-48C2-BF23-C1E8EDC42FBC}" type="sibTrans" cxnId="{5425A477-6ABE-43E6-AADD-09C99274A7A9}">
      <dgm:prSet/>
      <dgm:spPr/>
      <dgm:t>
        <a:bodyPr/>
        <a:lstStyle/>
        <a:p>
          <a:endParaRPr lang="da-DK"/>
        </a:p>
      </dgm:t>
    </dgm:pt>
    <dgm:pt modelId="{9B454D44-D0B8-45CD-A431-9F7CD5955AF8}">
      <dgm:prSet/>
      <dgm:spPr/>
      <dgm:t>
        <a:bodyPr/>
        <a:lstStyle/>
        <a:p>
          <a:r>
            <a:rPr lang="da-DK" dirty="0" smtClean="0"/>
            <a:t>Risikovurderer</a:t>
          </a:r>
        </a:p>
      </dgm:t>
    </dgm:pt>
    <dgm:pt modelId="{5847EF85-9024-42E2-AD2C-84D27857138C}" type="parTrans" cxnId="{4485B297-5290-4050-B27F-24C8C286FA79}">
      <dgm:prSet/>
      <dgm:spPr/>
      <dgm:t>
        <a:bodyPr/>
        <a:lstStyle/>
        <a:p>
          <a:endParaRPr lang="da-DK"/>
        </a:p>
      </dgm:t>
    </dgm:pt>
    <dgm:pt modelId="{02E27AC0-7914-49A2-B3BB-24E0CEC85DA4}" type="sibTrans" cxnId="{4485B297-5290-4050-B27F-24C8C286FA79}">
      <dgm:prSet/>
      <dgm:spPr/>
      <dgm:t>
        <a:bodyPr/>
        <a:lstStyle/>
        <a:p>
          <a:endParaRPr lang="da-DK"/>
        </a:p>
      </dgm:t>
    </dgm:pt>
    <dgm:pt modelId="{DAC22EB6-8491-4626-8CC1-4ACD9BA1A792}">
      <dgm:prSet/>
      <dgm:spPr/>
      <dgm:t>
        <a:bodyPr/>
        <a:lstStyle/>
        <a:p>
          <a:r>
            <a:rPr lang="da-DK" dirty="0" smtClean="0"/>
            <a:t>Allianceskaber </a:t>
          </a:r>
        </a:p>
      </dgm:t>
    </dgm:pt>
    <dgm:pt modelId="{2FFDAF9B-9C16-4F0D-9D41-EA7AA1D89ADA}" type="parTrans" cxnId="{940D96BF-EE9F-4BA3-BEAB-E9DC525AEC09}">
      <dgm:prSet/>
      <dgm:spPr/>
      <dgm:t>
        <a:bodyPr/>
        <a:lstStyle/>
        <a:p>
          <a:endParaRPr lang="da-DK"/>
        </a:p>
      </dgm:t>
    </dgm:pt>
    <dgm:pt modelId="{AB70E103-E0CD-4FF3-B3B8-EA7EB754BC3A}" type="sibTrans" cxnId="{940D96BF-EE9F-4BA3-BEAB-E9DC525AEC09}">
      <dgm:prSet/>
      <dgm:spPr/>
      <dgm:t>
        <a:bodyPr/>
        <a:lstStyle/>
        <a:p>
          <a:endParaRPr lang="da-DK"/>
        </a:p>
      </dgm:t>
    </dgm:pt>
    <dgm:pt modelId="{7ADC40B0-D1A7-4D07-901A-DBB26007679B}">
      <dgm:prSet/>
      <dgm:spPr/>
      <dgm:t>
        <a:bodyPr/>
        <a:lstStyle/>
        <a:p>
          <a:r>
            <a:rPr lang="da-DK" dirty="0" smtClean="0"/>
            <a:t>Orkesterleder</a:t>
          </a:r>
          <a:endParaRPr lang="da-DK" dirty="0"/>
        </a:p>
      </dgm:t>
    </dgm:pt>
    <dgm:pt modelId="{AD9155AA-15C6-41A2-9B14-63692CDA528D}" type="parTrans" cxnId="{D958BA47-7DB8-4C51-A46D-A8B68ADE71A0}">
      <dgm:prSet/>
      <dgm:spPr/>
      <dgm:t>
        <a:bodyPr/>
        <a:lstStyle/>
        <a:p>
          <a:endParaRPr lang="da-DK"/>
        </a:p>
      </dgm:t>
    </dgm:pt>
    <dgm:pt modelId="{13D998E3-DD0E-4D88-AC2F-CD11D7D075E3}" type="sibTrans" cxnId="{D958BA47-7DB8-4C51-A46D-A8B68ADE71A0}">
      <dgm:prSet/>
      <dgm:spPr/>
      <dgm:t>
        <a:bodyPr/>
        <a:lstStyle/>
        <a:p>
          <a:endParaRPr lang="da-DK"/>
        </a:p>
      </dgm:t>
    </dgm:pt>
    <dgm:pt modelId="{4E80E925-6CF9-400E-A4DA-FF3505CAE5A5}">
      <dgm:prSet phldrT="[Tekst]"/>
      <dgm:spPr/>
      <dgm:t>
        <a:bodyPr/>
        <a:lstStyle/>
        <a:p>
          <a:r>
            <a:rPr lang="en-US" dirty="0" err="1" smtClean="0"/>
            <a:t>Udfordrer</a:t>
          </a:r>
          <a:endParaRPr lang="da-DK" dirty="0"/>
        </a:p>
      </dgm:t>
    </dgm:pt>
    <dgm:pt modelId="{7A6CB67E-FEDD-422B-A53D-2C65981DF369}" type="parTrans" cxnId="{F9D0D3F8-E332-428C-9A78-6EC18B33B0F9}">
      <dgm:prSet/>
      <dgm:spPr/>
      <dgm:t>
        <a:bodyPr/>
        <a:lstStyle/>
        <a:p>
          <a:endParaRPr lang="da-DK"/>
        </a:p>
      </dgm:t>
    </dgm:pt>
    <dgm:pt modelId="{BB8D2506-7EC1-4D58-AD71-8EFB2AB4EEB3}" type="sibTrans" cxnId="{F9D0D3F8-E332-428C-9A78-6EC18B33B0F9}">
      <dgm:prSet/>
      <dgm:spPr/>
      <dgm:t>
        <a:bodyPr/>
        <a:lstStyle/>
        <a:p>
          <a:endParaRPr lang="da-DK"/>
        </a:p>
      </dgm:t>
    </dgm:pt>
    <dgm:pt modelId="{C24B2FC2-63C0-4DCC-8018-648008AA3F71}">
      <dgm:prSet/>
      <dgm:spPr/>
      <dgm:t>
        <a:bodyPr/>
        <a:lstStyle/>
        <a:p>
          <a:r>
            <a:rPr lang="en-US" dirty="0" err="1" smtClean="0"/>
            <a:t>Alliancebygger</a:t>
          </a:r>
          <a:r>
            <a:rPr lang="en-US" dirty="0" smtClean="0"/>
            <a:t> </a:t>
          </a:r>
          <a:endParaRPr lang="en-US" dirty="0"/>
        </a:p>
      </dgm:t>
    </dgm:pt>
    <dgm:pt modelId="{A0778D47-197B-48D2-851C-4281DB4D73EE}" type="parTrans" cxnId="{17A1454A-0A9A-424A-BCA5-5F5CE95ECC4A}">
      <dgm:prSet/>
      <dgm:spPr/>
      <dgm:t>
        <a:bodyPr/>
        <a:lstStyle/>
        <a:p>
          <a:endParaRPr lang="da-DK"/>
        </a:p>
      </dgm:t>
    </dgm:pt>
    <dgm:pt modelId="{3CC191E4-F5A1-46B3-A6C7-D6115F817E92}" type="sibTrans" cxnId="{17A1454A-0A9A-424A-BCA5-5F5CE95ECC4A}">
      <dgm:prSet/>
      <dgm:spPr/>
      <dgm:t>
        <a:bodyPr/>
        <a:lstStyle/>
        <a:p>
          <a:endParaRPr lang="da-DK"/>
        </a:p>
      </dgm:t>
    </dgm:pt>
    <dgm:pt modelId="{47592BB5-68E0-4F77-B743-5275E53A62ED}">
      <dgm:prSet phldrT="[Tekst]"/>
      <dgm:spPr/>
      <dgm:t>
        <a:bodyPr/>
        <a:lstStyle/>
        <a:p>
          <a:r>
            <a:rPr lang="en-US" dirty="0" err="1" smtClean="0"/>
            <a:t>Skabe</a:t>
          </a:r>
          <a:r>
            <a:rPr lang="en-US" dirty="0" smtClean="0"/>
            <a:t> </a:t>
          </a:r>
          <a:r>
            <a:rPr lang="en-US" dirty="0" err="1" smtClean="0"/>
            <a:t>indflydelse</a:t>
          </a:r>
          <a:endParaRPr lang="da-DK" dirty="0"/>
        </a:p>
      </dgm:t>
    </dgm:pt>
    <dgm:pt modelId="{BAB18587-A94E-451A-AAAD-BACEC1980D34}" type="parTrans" cxnId="{3291D25B-0332-4CAA-B3C9-98D6D2A09855}">
      <dgm:prSet/>
      <dgm:spPr/>
    </dgm:pt>
    <dgm:pt modelId="{B776F4EF-FEAD-4CD1-A3D9-CA8E1B148EE2}" type="sibTrans" cxnId="{3291D25B-0332-4CAA-B3C9-98D6D2A09855}">
      <dgm:prSet/>
      <dgm:spPr/>
    </dgm:pt>
    <dgm:pt modelId="{BF1DCFC8-C32C-4A36-8E92-80E93B825756}">
      <dgm:prSet phldrT="[Tekst]"/>
      <dgm:spPr/>
      <dgm:t>
        <a:bodyPr/>
        <a:lstStyle/>
        <a:p>
          <a:r>
            <a:rPr lang="en-US" dirty="0" err="1" smtClean="0"/>
            <a:t>Ekspert</a:t>
          </a:r>
          <a:endParaRPr lang="da-DK" dirty="0"/>
        </a:p>
      </dgm:t>
    </dgm:pt>
    <dgm:pt modelId="{5807B824-F700-4B5F-9460-1A20363A08C1}" type="parTrans" cxnId="{75B19A16-DA68-4C44-BDF3-1AE773588197}">
      <dgm:prSet/>
      <dgm:spPr/>
    </dgm:pt>
    <dgm:pt modelId="{843D274B-9240-4F8B-A31C-1EB6EB7FCA63}" type="sibTrans" cxnId="{75B19A16-DA68-4C44-BDF3-1AE773588197}">
      <dgm:prSet/>
      <dgm:spPr/>
    </dgm:pt>
    <dgm:pt modelId="{28883FE9-5AA4-46BF-89A7-4C4B3605D904}" type="pres">
      <dgm:prSet presAssocID="{8D091FB1-0894-477F-BBE0-6A2131321654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da-DK"/>
        </a:p>
      </dgm:t>
    </dgm:pt>
    <dgm:pt modelId="{87847347-47A7-465B-9823-8C3041B98534}" type="pres">
      <dgm:prSet presAssocID="{CC2B468A-4D06-4EE6-A2E6-661E4DE617D1}" presName="compositeNode" presStyleCnt="0">
        <dgm:presLayoutVars>
          <dgm:bulletEnabled val="1"/>
        </dgm:presLayoutVars>
      </dgm:prSet>
      <dgm:spPr/>
    </dgm:pt>
    <dgm:pt modelId="{45D694A0-A0C4-46D8-9B77-0F57E8E04EE5}" type="pres">
      <dgm:prSet presAssocID="{CC2B468A-4D06-4EE6-A2E6-661E4DE617D1}" presName="image" presStyleLbl="fgImgPlace1" presStyleIdx="0" presStyleCnt="2"/>
      <dgm:spPr/>
    </dgm:pt>
    <dgm:pt modelId="{92BBE541-0543-4981-9801-C65B269AB220}" type="pres">
      <dgm:prSet presAssocID="{CC2B468A-4D06-4EE6-A2E6-661E4DE617D1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4C037B0-BE6F-4772-B8AF-1EE7F389BF5B}" type="pres">
      <dgm:prSet presAssocID="{CC2B468A-4D06-4EE6-A2E6-661E4DE617D1}" presName="parentNode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A12FC9C-C690-4D19-93D7-49BCDC2D8668}" type="pres">
      <dgm:prSet presAssocID="{810C9DE1-15DE-4FCB-B36A-BEFAFB981450}" presName="sibTrans" presStyleCnt="0"/>
      <dgm:spPr/>
    </dgm:pt>
    <dgm:pt modelId="{7AF700E2-5169-4507-8F66-E64A9DD93D4B}" type="pres">
      <dgm:prSet presAssocID="{355DFB08-84BC-4A2C-8796-C8857EE2A2C5}" presName="compositeNode" presStyleCnt="0">
        <dgm:presLayoutVars>
          <dgm:bulletEnabled val="1"/>
        </dgm:presLayoutVars>
      </dgm:prSet>
      <dgm:spPr/>
    </dgm:pt>
    <dgm:pt modelId="{650C5487-245A-415C-9E18-3836AD2473C4}" type="pres">
      <dgm:prSet presAssocID="{355DFB08-84BC-4A2C-8796-C8857EE2A2C5}" presName="image" presStyleLbl="fgImgPlace1" presStyleIdx="1" presStyleCnt="2"/>
      <dgm:spPr/>
    </dgm:pt>
    <dgm:pt modelId="{B8C0ADA1-6686-427D-B0D8-3100AD03B170}" type="pres">
      <dgm:prSet presAssocID="{355DFB08-84BC-4A2C-8796-C8857EE2A2C5}" presName="childNode" presStyleLbl="node1" presStyleIdx="1" presStyleCnt="2" custLinFactNeighborX="-36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77CC3AF-31AF-40C0-813C-D1418E86D57C}" type="pres">
      <dgm:prSet presAssocID="{355DFB08-84BC-4A2C-8796-C8857EE2A2C5}" presName="parentNode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9B59C6A3-F643-4420-BC85-2E01793ED0BE}" type="presOf" srcId="{BF1DCFC8-C32C-4A36-8E92-80E93B825756}" destId="{B8C0ADA1-6686-427D-B0D8-3100AD03B170}" srcOrd="0" destOrd="3" presId="urn:microsoft.com/office/officeart/2005/8/layout/hList2"/>
    <dgm:cxn modelId="{B4295D57-7EC5-4B9E-95A8-8A0B1FEEC8F2}" type="presOf" srcId="{B263FAAE-6A5C-4586-ABB8-A0A2923A8EEF}" destId="{B8C0ADA1-6686-427D-B0D8-3100AD03B170}" srcOrd="0" destOrd="0" presId="urn:microsoft.com/office/officeart/2005/8/layout/hList2"/>
    <dgm:cxn modelId="{7A3A0772-310D-41E7-83E2-1D0075BCCF58}" type="presOf" srcId="{C24B2FC2-63C0-4DCC-8018-648008AA3F71}" destId="{B8C0ADA1-6686-427D-B0D8-3100AD03B170}" srcOrd="0" destOrd="5" presId="urn:microsoft.com/office/officeart/2005/8/layout/hList2"/>
    <dgm:cxn modelId="{75B19A16-DA68-4C44-BDF3-1AE773588197}" srcId="{355DFB08-84BC-4A2C-8796-C8857EE2A2C5}" destId="{BF1DCFC8-C32C-4A36-8E92-80E93B825756}" srcOrd="3" destOrd="0" parTransId="{5807B824-F700-4B5F-9460-1A20363A08C1}" sibTransId="{843D274B-9240-4F8B-A31C-1EB6EB7FCA63}"/>
    <dgm:cxn modelId="{CFBB9AE7-6775-4DB0-9F6E-72B055EEAB3C}" type="presOf" srcId="{D867E9AD-039B-4227-A558-F7F792C68C33}" destId="{92BBE541-0543-4981-9801-C65B269AB220}" srcOrd="0" destOrd="2" presId="urn:microsoft.com/office/officeart/2005/8/layout/hList2"/>
    <dgm:cxn modelId="{940D96BF-EE9F-4BA3-BEAB-E9DC525AEC09}" srcId="{CC2B468A-4D06-4EE6-A2E6-661E4DE617D1}" destId="{DAC22EB6-8491-4626-8CC1-4ACD9BA1A792}" srcOrd="4" destOrd="0" parTransId="{2FFDAF9B-9C16-4F0D-9D41-EA7AA1D89ADA}" sibTransId="{AB70E103-E0CD-4FF3-B3B8-EA7EB754BC3A}"/>
    <dgm:cxn modelId="{17A1454A-0A9A-424A-BCA5-5F5CE95ECC4A}" srcId="{355DFB08-84BC-4A2C-8796-C8857EE2A2C5}" destId="{C24B2FC2-63C0-4DCC-8018-648008AA3F71}" srcOrd="5" destOrd="0" parTransId="{A0778D47-197B-48D2-851C-4281DB4D73EE}" sibTransId="{3CC191E4-F5A1-46B3-A6C7-D6115F817E92}"/>
    <dgm:cxn modelId="{AE3AB6A1-BE6E-45AE-8A82-B10340597033}" srcId="{CC2B468A-4D06-4EE6-A2E6-661E4DE617D1}" destId="{C13B224A-AD64-4669-A093-93C0D13CD537}" srcOrd="0" destOrd="0" parTransId="{5F3AC28C-2B6D-4076-87A2-FC2B10BDA017}" sibTransId="{CC33305E-3D5F-44B3-9677-020A88072AB3}"/>
    <dgm:cxn modelId="{A3C9972A-DA2E-4DF1-9264-6B4C2E79E65B}" type="presOf" srcId="{C13B224A-AD64-4669-A093-93C0D13CD537}" destId="{92BBE541-0543-4981-9801-C65B269AB220}" srcOrd="0" destOrd="0" presId="urn:microsoft.com/office/officeart/2005/8/layout/hList2"/>
    <dgm:cxn modelId="{0B209335-A06D-4439-81C1-77C800681152}" type="presOf" srcId="{F875E9D4-12CD-40D6-8EC1-9069FB7341CA}" destId="{B8C0ADA1-6686-427D-B0D8-3100AD03B170}" srcOrd="0" destOrd="4" presId="urn:microsoft.com/office/officeart/2005/8/layout/hList2"/>
    <dgm:cxn modelId="{F371083C-AF71-49B0-BD71-103238683F60}" srcId="{355DFB08-84BC-4A2C-8796-C8857EE2A2C5}" destId="{B263FAAE-6A5C-4586-ABB8-A0A2923A8EEF}" srcOrd="0" destOrd="0" parTransId="{15C6BACF-45BB-4AE3-93D1-7FB73E1EAFEB}" sibTransId="{2B95FF7F-F54D-4E7A-BB25-ECED6B4E4E86}"/>
    <dgm:cxn modelId="{9D2F9B3E-AC97-4B1C-AEA1-73D2D9810881}" type="presOf" srcId="{8D091FB1-0894-477F-BBE0-6A2131321654}" destId="{28883FE9-5AA4-46BF-89A7-4C4B3605D904}" srcOrd="0" destOrd="0" presId="urn:microsoft.com/office/officeart/2005/8/layout/hList2"/>
    <dgm:cxn modelId="{2F788A13-7380-4F48-ACB3-1603844ABACE}" srcId="{355DFB08-84BC-4A2C-8796-C8857EE2A2C5}" destId="{F875E9D4-12CD-40D6-8EC1-9069FB7341CA}" srcOrd="4" destOrd="0" parTransId="{37423D14-0A52-45A1-98D2-2F84A9E2CA62}" sibTransId="{3191FE71-AAF3-4F98-A9EC-639A93A81951}"/>
    <dgm:cxn modelId="{D7456B82-FA59-485E-9B50-F5B725412EAA}" srcId="{CC2B468A-4D06-4EE6-A2E6-661E4DE617D1}" destId="{7C97E9EF-8970-4DF3-9F2A-0695720C0A0B}" srcOrd="1" destOrd="0" parTransId="{380CAD20-CC4F-424E-9FC3-4D75B19311B2}" sibTransId="{FB1CE67E-3733-454F-9AA5-923057AF0EAB}"/>
    <dgm:cxn modelId="{4C170F5D-EBA4-4EA1-A556-1456BC9AF0BD}" type="presOf" srcId="{7ADC40B0-D1A7-4D07-901A-DBB26007679B}" destId="{92BBE541-0543-4981-9801-C65B269AB220}" srcOrd="0" destOrd="5" presId="urn:microsoft.com/office/officeart/2005/8/layout/hList2"/>
    <dgm:cxn modelId="{431E44E7-388F-4123-86E8-4658F0C97B87}" type="presOf" srcId="{7C97E9EF-8970-4DF3-9F2A-0695720C0A0B}" destId="{92BBE541-0543-4981-9801-C65B269AB220}" srcOrd="0" destOrd="1" presId="urn:microsoft.com/office/officeart/2005/8/layout/hList2"/>
    <dgm:cxn modelId="{3291D25B-0332-4CAA-B3C9-98D6D2A09855}" srcId="{355DFB08-84BC-4A2C-8796-C8857EE2A2C5}" destId="{47592BB5-68E0-4F77-B743-5275E53A62ED}" srcOrd="2" destOrd="0" parTransId="{BAB18587-A94E-451A-AAAD-BACEC1980D34}" sibTransId="{B776F4EF-FEAD-4CD1-A3D9-CA8E1B148EE2}"/>
    <dgm:cxn modelId="{A6F17C53-991B-4B45-92F1-42FDF7A6CA2C}" srcId="{8D091FB1-0894-477F-BBE0-6A2131321654}" destId="{355DFB08-84BC-4A2C-8796-C8857EE2A2C5}" srcOrd="1" destOrd="0" parTransId="{C6FC406E-B527-4AEF-A561-614D8B2884C5}" sibTransId="{B1CF178B-23C0-4E7B-BB42-7D5BBE8D8892}"/>
    <dgm:cxn modelId="{A4D315F0-C982-4F95-B3D4-D0095486BF63}" type="presOf" srcId="{355DFB08-84BC-4A2C-8796-C8857EE2A2C5}" destId="{F77CC3AF-31AF-40C0-813C-D1418E86D57C}" srcOrd="0" destOrd="0" presId="urn:microsoft.com/office/officeart/2005/8/layout/hList2"/>
    <dgm:cxn modelId="{DA4CE47A-42EC-4004-8DD2-5853645E0370}" type="presOf" srcId="{CC2B468A-4D06-4EE6-A2E6-661E4DE617D1}" destId="{74C037B0-BE6F-4772-B8AF-1EE7F389BF5B}" srcOrd="0" destOrd="0" presId="urn:microsoft.com/office/officeart/2005/8/layout/hList2"/>
    <dgm:cxn modelId="{C413AABB-F044-4DB9-82C2-257D888BAB95}" type="presOf" srcId="{DAC22EB6-8491-4626-8CC1-4ACD9BA1A792}" destId="{92BBE541-0543-4981-9801-C65B269AB220}" srcOrd="0" destOrd="4" presId="urn:microsoft.com/office/officeart/2005/8/layout/hList2"/>
    <dgm:cxn modelId="{9F5664AB-2A26-4E91-8ABF-CC8C80A91EA9}" type="presOf" srcId="{4E80E925-6CF9-400E-A4DA-FF3505CAE5A5}" destId="{B8C0ADA1-6686-427D-B0D8-3100AD03B170}" srcOrd="0" destOrd="1" presId="urn:microsoft.com/office/officeart/2005/8/layout/hList2"/>
    <dgm:cxn modelId="{BF384B44-D10D-4AA2-85EE-B0DEFBCF992D}" type="presOf" srcId="{47592BB5-68E0-4F77-B743-5275E53A62ED}" destId="{B8C0ADA1-6686-427D-B0D8-3100AD03B170}" srcOrd="0" destOrd="2" presId="urn:microsoft.com/office/officeart/2005/8/layout/hList2"/>
    <dgm:cxn modelId="{D958BA47-7DB8-4C51-A46D-A8B68ADE71A0}" srcId="{CC2B468A-4D06-4EE6-A2E6-661E4DE617D1}" destId="{7ADC40B0-D1A7-4D07-901A-DBB26007679B}" srcOrd="5" destOrd="0" parTransId="{AD9155AA-15C6-41A2-9B14-63692CDA528D}" sibTransId="{13D998E3-DD0E-4D88-AC2F-CD11D7D075E3}"/>
    <dgm:cxn modelId="{61D7203B-0A8C-4BA9-8F30-15BCC572E206}" srcId="{8D091FB1-0894-477F-BBE0-6A2131321654}" destId="{CC2B468A-4D06-4EE6-A2E6-661E4DE617D1}" srcOrd="0" destOrd="0" parTransId="{6B343A5F-1221-47B5-8453-25039DB9EE89}" sibTransId="{810C9DE1-15DE-4FCB-B36A-BEFAFB981450}"/>
    <dgm:cxn modelId="{5425A477-6ABE-43E6-AADD-09C99274A7A9}" srcId="{CC2B468A-4D06-4EE6-A2E6-661E4DE617D1}" destId="{D867E9AD-039B-4227-A558-F7F792C68C33}" srcOrd="2" destOrd="0" parTransId="{C88DCEB4-ACF4-4232-A477-4EBF0519D19B}" sibTransId="{9F958AB1-E03D-48C2-BF23-C1E8EDC42FBC}"/>
    <dgm:cxn modelId="{4485B297-5290-4050-B27F-24C8C286FA79}" srcId="{CC2B468A-4D06-4EE6-A2E6-661E4DE617D1}" destId="{9B454D44-D0B8-45CD-A431-9F7CD5955AF8}" srcOrd="3" destOrd="0" parTransId="{5847EF85-9024-42E2-AD2C-84D27857138C}" sibTransId="{02E27AC0-7914-49A2-B3BB-24E0CEC85DA4}"/>
    <dgm:cxn modelId="{2B0D24EA-CDA2-4F7C-8148-2FF187B9591A}" type="presOf" srcId="{9B454D44-D0B8-45CD-A431-9F7CD5955AF8}" destId="{92BBE541-0543-4981-9801-C65B269AB220}" srcOrd="0" destOrd="3" presId="urn:microsoft.com/office/officeart/2005/8/layout/hList2"/>
    <dgm:cxn modelId="{F9D0D3F8-E332-428C-9A78-6EC18B33B0F9}" srcId="{355DFB08-84BC-4A2C-8796-C8857EE2A2C5}" destId="{4E80E925-6CF9-400E-A4DA-FF3505CAE5A5}" srcOrd="1" destOrd="0" parTransId="{7A6CB67E-FEDD-422B-A53D-2C65981DF369}" sibTransId="{BB8D2506-7EC1-4D58-AD71-8EFB2AB4EEB3}"/>
    <dgm:cxn modelId="{2D80A6BC-70F7-4C3A-8B24-0ABA3EDB7EA1}" type="presParOf" srcId="{28883FE9-5AA4-46BF-89A7-4C4B3605D904}" destId="{87847347-47A7-465B-9823-8C3041B98534}" srcOrd="0" destOrd="0" presId="urn:microsoft.com/office/officeart/2005/8/layout/hList2"/>
    <dgm:cxn modelId="{7E95958E-890A-4DE1-8963-618CDE60CBC6}" type="presParOf" srcId="{87847347-47A7-465B-9823-8C3041B98534}" destId="{45D694A0-A0C4-46D8-9B77-0F57E8E04EE5}" srcOrd="0" destOrd="0" presId="urn:microsoft.com/office/officeart/2005/8/layout/hList2"/>
    <dgm:cxn modelId="{CA60473C-6086-4204-9501-53B000675AB0}" type="presParOf" srcId="{87847347-47A7-465B-9823-8C3041B98534}" destId="{92BBE541-0543-4981-9801-C65B269AB220}" srcOrd="1" destOrd="0" presId="urn:microsoft.com/office/officeart/2005/8/layout/hList2"/>
    <dgm:cxn modelId="{2D87614B-AA95-4C59-8B1D-DDB954AD2E97}" type="presParOf" srcId="{87847347-47A7-465B-9823-8C3041B98534}" destId="{74C037B0-BE6F-4772-B8AF-1EE7F389BF5B}" srcOrd="2" destOrd="0" presId="urn:microsoft.com/office/officeart/2005/8/layout/hList2"/>
    <dgm:cxn modelId="{EB59C09A-76E2-4808-91DF-56B22CDBB92D}" type="presParOf" srcId="{28883FE9-5AA4-46BF-89A7-4C4B3605D904}" destId="{BA12FC9C-C690-4D19-93D7-49BCDC2D8668}" srcOrd="1" destOrd="0" presId="urn:microsoft.com/office/officeart/2005/8/layout/hList2"/>
    <dgm:cxn modelId="{33BBE867-2F4F-4FCE-AF38-9953C1EBD53D}" type="presParOf" srcId="{28883FE9-5AA4-46BF-89A7-4C4B3605D904}" destId="{7AF700E2-5169-4507-8F66-E64A9DD93D4B}" srcOrd="2" destOrd="0" presId="urn:microsoft.com/office/officeart/2005/8/layout/hList2"/>
    <dgm:cxn modelId="{906E66B4-AB9C-484F-BD1D-AA80F4CA6C40}" type="presParOf" srcId="{7AF700E2-5169-4507-8F66-E64A9DD93D4B}" destId="{650C5487-245A-415C-9E18-3836AD2473C4}" srcOrd="0" destOrd="0" presId="urn:microsoft.com/office/officeart/2005/8/layout/hList2"/>
    <dgm:cxn modelId="{A29FD08D-7CE8-49C0-BEBF-EA881126B69E}" type="presParOf" srcId="{7AF700E2-5169-4507-8F66-E64A9DD93D4B}" destId="{B8C0ADA1-6686-427D-B0D8-3100AD03B170}" srcOrd="1" destOrd="0" presId="urn:microsoft.com/office/officeart/2005/8/layout/hList2"/>
    <dgm:cxn modelId="{7CE4B8B0-A891-4D6E-A913-A9DAA0AC5D8D}" type="presParOf" srcId="{7AF700E2-5169-4507-8F66-E64A9DD93D4B}" destId="{F77CC3AF-31AF-40C0-813C-D1418E86D57C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037B0-BE6F-4772-B8AF-1EE7F389BF5B}">
      <dsp:nvSpPr>
        <dsp:cNvPr id="0" name=""/>
        <dsp:cNvSpPr/>
      </dsp:nvSpPr>
      <dsp:spPr>
        <a:xfrm rot="16200000">
          <a:off x="-1383846" y="2438473"/>
          <a:ext cx="3622017" cy="729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643088" bIns="0" numCol="1" spcCol="1270" anchor="t" anchorCtr="0">
          <a:noAutofit/>
        </a:bodyPr>
        <a:lstStyle/>
        <a:p>
          <a:pPr lvl="0" algn="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4300" kern="1200" dirty="0" smtClean="0"/>
            <a:t>Identiteter</a:t>
          </a:r>
          <a:endParaRPr lang="da-DK" sz="4300" kern="1200" dirty="0"/>
        </a:p>
      </dsp:txBody>
      <dsp:txXfrm>
        <a:off x="-1383846" y="2438473"/>
        <a:ext cx="3622017" cy="729170"/>
      </dsp:txXfrm>
    </dsp:sp>
    <dsp:sp modelId="{92BBE541-0543-4981-9801-C65B269AB220}">
      <dsp:nvSpPr>
        <dsp:cNvPr id="0" name=""/>
        <dsp:cNvSpPr/>
      </dsp:nvSpPr>
      <dsp:spPr>
        <a:xfrm>
          <a:off x="791747" y="992049"/>
          <a:ext cx="3632041" cy="36220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643088" rIns="199136" bIns="199136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2200" kern="1200" dirty="0" smtClean="0"/>
            <a:t>Puslespilsbrik vogter</a:t>
          </a:r>
          <a:endParaRPr lang="da-DK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2200" kern="1200" dirty="0" smtClean="0"/>
            <a:t>Nødvendigt onde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2200" kern="1200" dirty="0" err="1" smtClean="0"/>
            <a:t>Perifær</a:t>
          </a:r>
          <a:r>
            <a:rPr lang="da-DK" sz="2200" kern="1200" dirty="0" smtClean="0"/>
            <a:t> beslutningstager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2200" kern="1200" dirty="0" smtClean="0"/>
            <a:t>Risikovurderer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2200" kern="1200" dirty="0" smtClean="0"/>
            <a:t>Allianceskaber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2200" kern="1200" dirty="0" smtClean="0"/>
            <a:t>Orkesterleder</a:t>
          </a:r>
          <a:endParaRPr lang="da-DK" sz="2200" kern="1200" dirty="0"/>
        </a:p>
      </dsp:txBody>
      <dsp:txXfrm>
        <a:off x="791747" y="992049"/>
        <a:ext cx="3632041" cy="3622017"/>
      </dsp:txXfrm>
    </dsp:sp>
    <dsp:sp modelId="{45D694A0-A0C4-46D8-9B77-0F57E8E04EE5}">
      <dsp:nvSpPr>
        <dsp:cNvPr id="0" name=""/>
        <dsp:cNvSpPr/>
      </dsp:nvSpPr>
      <dsp:spPr>
        <a:xfrm>
          <a:off x="62577" y="29544"/>
          <a:ext cx="1458340" cy="145834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7CC3AF-31AF-40C0-813C-D1418E86D57C}">
      <dsp:nvSpPr>
        <dsp:cNvPr id="0" name=""/>
        <dsp:cNvSpPr/>
      </dsp:nvSpPr>
      <dsp:spPr>
        <a:xfrm rot="16200000">
          <a:off x="3929592" y="2438473"/>
          <a:ext cx="3622017" cy="729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643088" bIns="0" numCol="1" spcCol="1270" anchor="t" anchorCtr="0">
          <a:noAutofit/>
        </a:bodyPr>
        <a:lstStyle/>
        <a:p>
          <a:pPr lvl="0" algn="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4300" kern="1200" dirty="0" smtClean="0"/>
            <a:t>Praksisser</a:t>
          </a:r>
          <a:endParaRPr lang="da-DK" sz="4300" kern="1200" dirty="0"/>
        </a:p>
      </dsp:txBody>
      <dsp:txXfrm>
        <a:off x="3929592" y="2438473"/>
        <a:ext cx="3622017" cy="729170"/>
      </dsp:txXfrm>
    </dsp:sp>
    <dsp:sp modelId="{B8C0ADA1-6686-427D-B0D8-3100AD03B170}">
      <dsp:nvSpPr>
        <dsp:cNvPr id="0" name=""/>
        <dsp:cNvSpPr/>
      </dsp:nvSpPr>
      <dsp:spPr>
        <a:xfrm>
          <a:off x="6091929" y="992049"/>
          <a:ext cx="3632041" cy="36220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643088" rIns="199136" bIns="199136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2200" kern="1200" dirty="0" smtClean="0"/>
            <a:t>Bannerfører</a:t>
          </a:r>
          <a:endParaRPr lang="da-DK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Udfordrer</a:t>
          </a:r>
          <a:endParaRPr lang="da-DK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Skabe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indflydelse</a:t>
          </a:r>
          <a:endParaRPr lang="da-DK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Ekspert</a:t>
          </a:r>
          <a:endParaRPr lang="da-DK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2200" kern="1200" dirty="0" smtClean="0"/>
            <a:t>Autoritet</a:t>
          </a:r>
          <a:endParaRPr lang="da-DK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Alliancebygger</a:t>
          </a:r>
          <a:r>
            <a:rPr lang="en-US" sz="2200" kern="1200" dirty="0" smtClean="0"/>
            <a:t> </a:t>
          </a:r>
          <a:endParaRPr lang="en-US" sz="2200" kern="1200" dirty="0"/>
        </a:p>
      </dsp:txBody>
      <dsp:txXfrm>
        <a:off x="6091929" y="992049"/>
        <a:ext cx="3632041" cy="3622017"/>
      </dsp:txXfrm>
    </dsp:sp>
    <dsp:sp modelId="{650C5487-245A-415C-9E18-3836AD2473C4}">
      <dsp:nvSpPr>
        <dsp:cNvPr id="0" name=""/>
        <dsp:cNvSpPr/>
      </dsp:nvSpPr>
      <dsp:spPr>
        <a:xfrm>
          <a:off x="5376016" y="29544"/>
          <a:ext cx="1458340" cy="145834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6E511-D742-4EFE-90B5-C9FC42762E0F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CFAD1-D197-4A88-B173-A6412E995EE5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724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921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62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492" y="2462526"/>
            <a:ext cx="8143200" cy="1609200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4000"/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492" y="4446000"/>
            <a:ext cx="8143200" cy="1655762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9198001" y="805417"/>
            <a:ext cx="2559600" cy="115200"/>
          </a:xfrm>
        </p:spPr>
        <p:txBody>
          <a:bodyPr/>
          <a:lstStyle>
            <a:lvl1pPr marL="0" indent="0" algn="r">
              <a:buNone/>
              <a:defRPr sz="950" b="0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2022</a:t>
            </a:r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Succesfuld arbejdsmiljøkoordinering i byggebranchen</a:t>
            </a:r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4461DC-8B44-4DE3-AEA0-5049A880ECDD}"/>
              </a:ext>
            </a:extLst>
          </p:cNvPr>
          <p:cNvSpPr/>
          <p:nvPr userDrawn="1"/>
        </p:nvSpPr>
        <p:spPr>
          <a:xfrm>
            <a:off x="431611" y="0"/>
            <a:ext cx="11331764" cy="26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61557C-824F-41F9-87B9-A19D054280EB}"/>
              </a:ext>
            </a:extLst>
          </p:cNvPr>
          <p:cNvSpPr/>
          <p:nvPr userDrawn="1"/>
        </p:nvSpPr>
        <p:spPr>
          <a:xfrm>
            <a:off x="431611" y="6595200"/>
            <a:ext cx="11331764" cy="26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198000" y="651556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950"/>
            </a:lvl1pPr>
            <a:lvl2pPr marL="216000" indent="0">
              <a:buNone/>
              <a:defRPr sz="950"/>
            </a:lvl2pPr>
            <a:lvl3pPr>
              <a:buNone/>
              <a:defRPr sz="950"/>
            </a:lvl3pPr>
            <a:lvl4pPr>
              <a:buNone/>
              <a:defRPr sz="950"/>
            </a:lvl4pPr>
            <a:lvl5pPr>
              <a:buNone/>
              <a:defRPr sz="950"/>
            </a:lvl5pPr>
          </a:lstStyle>
          <a:p>
            <a:pPr lvl="0"/>
            <a:r>
              <a:rPr lang="da-DK" noProof="0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9198000" y="497694"/>
            <a:ext cx="2559600" cy="115200"/>
          </a:xfrm>
        </p:spPr>
        <p:txBody>
          <a:bodyPr/>
          <a:lstStyle>
            <a:lvl1pPr marL="0" indent="0" algn="r">
              <a:buNone/>
              <a:defRPr sz="950" b="1"/>
            </a:lvl1pPr>
            <a:lvl2pPr marL="216000" indent="0">
              <a:buNone/>
              <a:defRPr sz="950"/>
            </a:lvl2pPr>
            <a:lvl3pPr>
              <a:buNone/>
              <a:defRPr sz="950"/>
            </a:lvl3pPr>
            <a:lvl4pPr>
              <a:buNone/>
              <a:defRPr sz="950"/>
            </a:lvl4pPr>
            <a:lvl5pPr>
              <a:buNone/>
              <a:defRPr sz="950"/>
            </a:lvl5pPr>
          </a:lstStyle>
          <a:p>
            <a:pPr lvl="0"/>
            <a:r>
              <a:rPr lang="da-DK" noProof="0" dirty="0"/>
              <a:t>Navn Navnesen</a:t>
            </a:r>
          </a:p>
        </p:txBody>
      </p:sp>
      <p:pic>
        <p:nvPicPr>
          <p:cNvPr id="1026" name="Picture 2" descr="C:\Users\ibl\Desktop\PP skabelon\LOGOER\Det Nationale Forskingscenter for Arbejdsmilj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30" y="262800"/>
            <a:ext cx="2787589" cy="124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425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al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Succesfuld arbejdsmiljøkoordinering i byggebranchen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FF51C73-4488-4E0B-8A5D-D7AA11C9E3F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1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7" name="Date_DateCustomA" hidden="1">
            <a:extLst>
              <a:ext uri="{FF2B5EF4-FFF2-40B4-BE49-F238E27FC236}">
                <a16:creationId xmlns:a16="http://schemas.microsoft.com/office/drawing/2014/main" id="{1BBF7982-38D1-452A-8F40-BF165A383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2022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913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Succesfuld arbejdsmiljøkoordinering i byggebranchen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5" name="Date_DateCustomA" hidden="1">
            <a:extLst>
              <a:ext uri="{FF2B5EF4-FFF2-40B4-BE49-F238E27FC236}">
                <a16:creationId xmlns:a16="http://schemas.microsoft.com/office/drawing/2014/main" id="{0456FB29-A127-41CE-A7CE-3D8128F4E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2022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576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r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eader"/>
          <p:cNvSpPr txBox="1"/>
          <p:nvPr userDrawn="1"/>
        </p:nvSpPr>
        <p:spPr>
          <a:xfrm>
            <a:off x="539748" y="539750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kumimoji="0" lang="da-D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User guide – </a:t>
            </a:r>
            <a:r>
              <a:rPr kumimoji="0" lang="da-DK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delete</a:t>
            </a:r>
            <a:r>
              <a:rPr kumimoji="0" lang="da-D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da-DK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before</a:t>
            </a:r>
            <a:r>
              <a:rPr kumimoji="0" lang="da-D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da-DK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use</a:t>
            </a:r>
            <a:endParaRPr lang="da-DK" sz="1800" dirty="0"/>
          </a:p>
        </p:txBody>
      </p:sp>
      <p:sp>
        <p:nvSpPr>
          <p:cNvPr id="29" name="Text Box 2"/>
          <p:cNvSpPr txBox="1">
            <a:spLocks noChangeArrowheads="1"/>
          </p:cNvSpPr>
          <p:nvPr userDrawn="1"/>
        </p:nvSpPr>
        <p:spPr bwMode="auto">
          <a:xfrm>
            <a:off x="539752" y="1833789"/>
            <a:ext cx="2160798" cy="478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text</a:t>
            </a:r>
            <a:r>
              <a:rPr lang="da-DK" sz="10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styles</a:t>
            </a:r>
            <a:endParaRPr lang="da-DK" sz="10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jump through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levels. Click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then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switch from one level to the next level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go back in levels use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SHIFT-TAB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Alternatively,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br>
              <a:rPr 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</a:t>
            </a:r>
            <a:r>
              <a:rPr 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level can be used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layouts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tab</a:t>
            </a:r>
            <a:endParaRPr lang="da-DK" altLang="da-DK" sz="900" b="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Slide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to insert new slide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change an appropriate layout from the </a:t>
            </a:r>
            <a:b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strike="noStrike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 down</a:t>
            </a:r>
            <a:r>
              <a:rPr lang="da-DK" altLang="da-DK" sz="900" strike="noStrike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menu </a:t>
            </a:r>
          </a:p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the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tab</a:t>
            </a:r>
            <a:endParaRPr lang="da-DK" altLang="da-DK" sz="90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the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to resetposition, size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formatting of the </a:t>
            </a:r>
            <a:b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placeholders to their default settings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 userDrawn="1"/>
        </p:nvSpPr>
        <p:spPr bwMode="auto">
          <a:xfrm>
            <a:off x="4498494" y="1833789"/>
            <a:ext cx="2160798" cy="273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slides with pictureplaceholder,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icon and choose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change size or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of the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want to scale the picture,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 down while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dragging the corners of the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delete the picture and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a new one, the picture may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 in front of the text or graphic.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this happens, select the picture,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right-click and choose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to Back</a:t>
            </a:r>
          </a:p>
        </p:txBody>
      </p:sp>
      <p:sp>
        <p:nvSpPr>
          <p:cNvPr id="25" name="Text Box 4"/>
          <p:cNvSpPr txBox="1">
            <a:spLocks noChangeArrowheads="1"/>
          </p:cNvSpPr>
          <p:nvPr userDrawn="1"/>
        </p:nvSpPr>
        <p:spPr bwMode="auto">
          <a:xfrm>
            <a:off x="7925241" y="1815926"/>
            <a:ext cx="2160798" cy="297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slide number, </a:t>
            </a:r>
            <a:b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and footer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this at the very end, so you get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the corrections on all slides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and Footer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(write the desired text)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to All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used on one slide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view drawing guides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tab, set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 mark next to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Alt + F9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quick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viewing of guides</a:t>
            </a:r>
          </a:p>
        </p:txBody>
      </p:sp>
      <p:pic>
        <p:nvPicPr>
          <p:cNvPr id="28" name="1 Increase decrease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00549" y="2877130"/>
            <a:ext cx="549328" cy="285228"/>
          </a:xfrm>
          <a:prstGeom prst="rect">
            <a:avLst/>
          </a:prstGeom>
        </p:spPr>
      </p:pic>
      <p:pic>
        <p:nvPicPr>
          <p:cNvPr id="13" name="2 New picture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33943" y="3538594"/>
            <a:ext cx="324764" cy="578237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 userDrawn="1"/>
        </p:nvPicPr>
        <p:blipFill rotWithShape="1">
          <a:blip r:embed="rId4"/>
          <a:srcRect l="36944" r="2272" b="69429"/>
          <a:stretch/>
        </p:blipFill>
        <p:spPr>
          <a:xfrm>
            <a:off x="2729933" y="4208198"/>
            <a:ext cx="593368" cy="192211"/>
          </a:xfrm>
          <a:prstGeom prst="rect">
            <a:avLst/>
          </a:prstGeom>
        </p:spPr>
      </p:pic>
      <p:pic>
        <p:nvPicPr>
          <p:cNvPr id="19" name="4 Reset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731921" y="5318642"/>
            <a:ext cx="492452" cy="200416"/>
          </a:xfrm>
          <a:prstGeom prst="rect">
            <a:avLst/>
          </a:prstGeom>
        </p:spPr>
      </p:pic>
      <p:pic>
        <p:nvPicPr>
          <p:cNvPr id="5" name="5 Insert picture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425716" y="2075087"/>
            <a:ext cx="262151" cy="256054"/>
          </a:xfrm>
          <a:prstGeom prst="rect">
            <a:avLst/>
          </a:prstGeom>
        </p:spPr>
      </p:pic>
      <p:pic>
        <p:nvPicPr>
          <p:cNvPr id="23" name="6 Crop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406348" y="2748409"/>
            <a:ext cx="337400" cy="321707"/>
          </a:xfrm>
          <a:prstGeom prst="rect">
            <a:avLst/>
          </a:prstGeom>
        </p:spPr>
      </p:pic>
      <p:pic>
        <p:nvPicPr>
          <p:cNvPr id="2" name="7 Scale picture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384053" y="3242399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052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48" y="539750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32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29" name="Text Box 2"/>
          <p:cNvSpPr txBox="1">
            <a:spLocks noChangeArrowheads="1"/>
          </p:cNvSpPr>
          <p:nvPr userDrawn="1"/>
        </p:nvSpPr>
        <p:spPr bwMode="auto">
          <a:xfrm>
            <a:off x="539752" y="1833789"/>
            <a:ext cx="2280360" cy="442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10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10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indsætte nyt slide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</a:p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 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 userDrawn="1"/>
        </p:nvSpPr>
        <p:spPr bwMode="auto">
          <a:xfrm>
            <a:off x="4498494" y="1833789"/>
            <a:ext cx="2160798" cy="258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</a:p>
        </p:txBody>
      </p:sp>
      <p:sp>
        <p:nvSpPr>
          <p:cNvPr id="25" name="Text Box 4"/>
          <p:cNvSpPr txBox="1">
            <a:spLocks noChangeArrowheads="1"/>
          </p:cNvSpPr>
          <p:nvPr userDrawn="1"/>
        </p:nvSpPr>
        <p:spPr bwMode="auto">
          <a:xfrm>
            <a:off x="7925239" y="1815926"/>
            <a:ext cx="2358243" cy="3691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så det slår igennem på alle slides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1 Forøg formindsk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00549" y="2877130"/>
            <a:ext cx="549328" cy="285228"/>
          </a:xfrm>
          <a:prstGeom prst="rect">
            <a:avLst/>
          </a:prstGeom>
        </p:spPr>
      </p:pic>
      <p:pic>
        <p:nvPicPr>
          <p:cNvPr id="20" name="2 Ny slide"/>
          <p:cNvPicPr>
            <a:picLocks noChangeAspect="1"/>
          </p:cNvPicPr>
          <p:nvPr userDrawn="1"/>
        </p:nvPicPr>
        <p:blipFill rotWithShape="1">
          <a:blip r:embed="rId3"/>
          <a:srcRect l="2931" r="60888"/>
          <a:stretch/>
        </p:blipFill>
        <p:spPr>
          <a:xfrm>
            <a:off x="2714468" y="3538594"/>
            <a:ext cx="363713" cy="647461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 userDrawn="1"/>
        </p:nvPicPr>
        <p:blipFill rotWithShape="1">
          <a:blip r:embed="rId3"/>
          <a:srcRect l="36944" r="2272" b="69429"/>
          <a:stretch/>
        </p:blipFill>
        <p:spPr>
          <a:xfrm>
            <a:off x="2729933" y="4208198"/>
            <a:ext cx="593368" cy="192211"/>
          </a:xfrm>
          <a:prstGeom prst="rect">
            <a:avLst/>
          </a:prstGeom>
        </p:spPr>
      </p:pic>
      <p:pic>
        <p:nvPicPr>
          <p:cNvPr id="24" name="4 Nulstil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02636" y="5318642"/>
            <a:ext cx="547241" cy="197798"/>
          </a:xfrm>
          <a:prstGeom prst="rect">
            <a:avLst/>
          </a:prstGeom>
        </p:spPr>
      </p:pic>
      <p:pic>
        <p:nvPicPr>
          <p:cNvPr id="5" name="5 Indsæt billede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25716" y="2075087"/>
            <a:ext cx="262151" cy="256054"/>
          </a:xfrm>
          <a:prstGeom prst="rect">
            <a:avLst/>
          </a:prstGeom>
        </p:spPr>
      </p:pic>
      <p:pic>
        <p:nvPicPr>
          <p:cNvPr id="23" name="6 Beskær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406348" y="2748409"/>
            <a:ext cx="337400" cy="321707"/>
          </a:xfrm>
          <a:prstGeom prst="rect">
            <a:avLst/>
          </a:prstGeom>
        </p:spPr>
      </p:pic>
      <p:pic>
        <p:nvPicPr>
          <p:cNvPr id="2" name="7 Skalér billede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384053" y="3242399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252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8C3E4E-BBDD-48E9-8B71-E6059F11396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4452CA0-426F-4CB6-9FD6-95786A854BFF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12192000" cy="6858000"/>
          </a:xfrm>
        </p:spPr>
        <p:txBody>
          <a:bodyPr lIns="0" tIns="162000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Marker baggrund for indsætte billede</a:t>
            </a:r>
            <a:endParaRPr lang="da-DK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443C751-657A-44C9-873F-498B6CC2FDE1}"/>
              </a:ext>
            </a:extLst>
          </p:cNvPr>
          <p:cNvSpPr/>
          <p:nvPr userDrawn="1"/>
        </p:nvSpPr>
        <p:spPr>
          <a:xfrm>
            <a:off x="431611" y="0"/>
            <a:ext cx="11331764" cy="26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E88B3-205D-4832-9530-76BB01F7081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4399" y="0"/>
            <a:ext cx="11328976" cy="26280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3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492" y="2462526"/>
            <a:ext cx="8143200" cy="1609200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492" y="4446000"/>
            <a:ext cx="8143200" cy="1655762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9198001" y="805417"/>
            <a:ext cx="2559600" cy="115200"/>
          </a:xfrm>
        </p:spPr>
        <p:txBody>
          <a:bodyPr/>
          <a:lstStyle>
            <a:lvl1pPr marL="0" indent="0" algn="r">
              <a:buNone/>
              <a:defRPr sz="950" b="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2022</a:t>
            </a:r>
            <a:endParaRPr lang="da-DK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198000" y="651556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950">
                <a:solidFill>
                  <a:schemeClr val="bg1"/>
                </a:solidFill>
              </a:defRPr>
            </a:lvl1pPr>
            <a:lvl2pPr marL="216000" indent="0">
              <a:buNone/>
              <a:defRPr sz="950"/>
            </a:lvl2pPr>
            <a:lvl3pPr>
              <a:buNone/>
              <a:defRPr sz="950"/>
            </a:lvl3pPr>
            <a:lvl4pPr>
              <a:buNone/>
              <a:defRPr sz="950"/>
            </a:lvl4pPr>
            <a:lvl5pPr>
              <a:buNone/>
              <a:defRPr sz="950"/>
            </a:lvl5pPr>
          </a:lstStyle>
          <a:p>
            <a:pPr lvl="0"/>
            <a:r>
              <a:rPr lang="da-DK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9198000" y="497694"/>
            <a:ext cx="2559600" cy="115200"/>
          </a:xfrm>
        </p:spPr>
        <p:txBody>
          <a:bodyPr/>
          <a:lstStyle>
            <a:lvl1pPr marL="0" indent="0" algn="r">
              <a:buNone/>
              <a:defRPr sz="950" b="1">
                <a:solidFill>
                  <a:schemeClr val="bg1"/>
                </a:solidFill>
              </a:defRPr>
            </a:lvl1pPr>
            <a:lvl2pPr marL="216000" indent="0">
              <a:buNone/>
              <a:defRPr sz="950"/>
            </a:lvl2pPr>
            <a:lvl3pPr>
              <a:buNone/>
              <a:defRPr sz="950"/>
            </a:lvl3pPr>
            <a:lvl4pPr>
              <a:buNone/>
              <a:defRPr sz="950"/>
            </a:lvl4pPr>
            <a:lvl5pPr>
              <a:buNone/>
              <a:defRPr sz="950"/>
            </a:lvl5pPr>
          </a:lstStyle>
          <a:p>
            <a:pPr lvl="0"/>
            <a:r>
              <a:rPr lang="da-DK" dirty="0"/>
              <a:t>Navn Navnesen</a:t>
            </a:r>
          </a:p>
        </p:txBody>
      </p:sp>
      <p:sp>
        <p:nvSpPr>
          <p:cNvPr id="13" name="FLD_PresentationTitle" hidden="1">
            <a:extLst>
              <a:ext uri="{FF2B5EF4-FFF2-40B4-BE49-F238E27FC236}">
                <a16:creationId xmlns:a16="http://schemas.microsoft.com/office/drawing/2014/main" id="{C123D1A9-0767-483A-8225-65459EFEC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Succesfuld arbejdsmiljøkoordinering i byggebranchen</a:t>
            </a:r>
            <a:endParaRPr lang="da-DK" dirty="0"/>
          </a:p>
        </p:txBody>
      </p:sp>
      <p:sp>
        <p:nvSpPr>
          <p:cNvPr id="14" name="Slide Number Placeholder 5" hidden="1">
            <a:extLst>
              <a:ext uri="{FF2B5EF4-FFF2-40B4-BE49-F238E27FC236}">
                <a16:creationId xmlns:a16="http://schemas.microsoft.com/office/drawing/2014/main" id="{79797EBF-36A9-4B7E-9F87-8907DC9CB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E6FBC98D-49B7-4509-923D-45CFDF8C5A0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4399" y="6595200"/>
            <a:ext cx="11328976" cy="26280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pic>
        <p:nvPicPr>
          <p:cNvPr id="2050" name="Picture 2" descr="C:\Users\ibl\Desktop\PP skabelon\LOGOER\Det Nationale Forskingscenter for Arbejdsmiljo_NEG_RGB.png"/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2" y="145780"/>
            <a:ext cx="2826264" cy="125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285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1" y="2051999"/>
            <a:ext cx="8748000" cy="3761995"/>
          </a:xfrm>
        </p:spPr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2022</a:t>
            </a:r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r>
              <a:rPr lang="da-DK" noProof="0" smtClean="0"/>
              <a:t>Succesfuld arbejdsmiljøkoordinering i byggebranchen</a:t>
            </a:r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501066"/>
            <a:ext cx="2559600" cy="113351"/>
          </a:xfrm>
        </p:spPr>
        <p:txBody>
          <a:bodyPr/>
          <a:lstStyle/>
          <a:p>
            <a:fld id="{859873C9-BF5D-4A9A-BB31-45BBB7BABAF7}" type="slidenum">
              <a:rPr lang="da-DK" noProof="0" smtClean="0"/>
              <a:t>‹nr.›</a:t>
            </a:fld>
            <a:endParaRPr lang="da-DK" noProof="0" dirty="0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41DBED25-9FCF-4042-BE7C-9B92A9FF8C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1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B47D0394-8450-48E0-A2F6-94FDD27F6829}"/>
              </a:ext>
            </a:extLst>
          </p:cNvPr>
          <p:cNvSpPr/>
          <p:nvPr userDrawn="1"/>
        </p:nvSpPr>
        <p:spPr>
          <a:xfrm>
            <a:off x="427121" y="2046514"/>
            <a:ext cx="11337758" cy="376199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CE6BEE09-5A9E-4EAA-98FA-EDC36D17FA3D}"/>
              </a:ext>
            </a:extLst>
          </p:cNvPr>
          <p:cNvSpPr/>
          <p:nvPr userDrawn="1"/>
        </p:nvSpPr>
        <p:spPr>
          <a:xfrm>
            <a:off x="427121" y="617429"/>
            <a:ext cx="11337758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6953E9D-48F1-4357-9744-F7244863C59D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1" y="988154"/>
            <a:ext cx="11337758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54529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2" y="2051999"/>
            <a:ext cx="5487678" cy="3761995"/>
          </a:xfrm>
        </p:spPr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r>
              <a:rPr lang="da-DK" noProof="0" smtClean="0"/>
              <a:t>Succesfuld arbejdsmiljøkoordinering i byggebranchen</a:t>
            </a:r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59873C9-BF5D-4A9A-BB31-45BBB7BABAF7}" type="slidenum">
              <a:rPr lang="da-DK" noProof="0" smtClean="0"/>
              <a:t>‹nr.›</a:t>
            </a:fld>
            <a:endParaRPr lang="da-DK" noProof="0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64C4D93-7B27-4019-925E-9DB35D7C3D8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1" y="988154"/>
            <a:ext cx="11337758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91A6608-7D3E-4593-BB31-B40A60FDA8A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77202" y="2051999"/>
            <a:ext cx="5480398" cy="3761995"/>
          </a:xfrm>
        </p:spPr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20" name="Title Placeholder 1">
            <a:extLst>
              <a:ext uri="{FF2B5EF4-FFF2-40B4-BE49-F238E27FC236}">
                <a16:creationId xmlns:a16="http://schemas.microsoft.com/office/drawing/2014/main" id="{6FF08774-C93E-4FA8-9CF6-8A28A6330EA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1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21" name="Date_DateCustomA" hidden="1">
            <a:extLst>
              <a:ext uri="{FF2B5EF4-FFF2-40B4-BE49-F238E27FC236}">
                <a16:creationId xmlns:a16="http://schemas.microsoft.com/office/drawing/2014/main" id="{3B1BAB41-9B89-4DAB-AC95-398DF9CCB7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2022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86740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C9ADD05-CB26-41BC-BADE-66930D04AFF3}"/>
              </a:ext>
            </a:extLst>
          </p:cNvPr>
          <p:cNvSpPr/>
          <p:nvPr userDrawn="1"/>
        </p:nvSpPr>
        <p:spPr>
          <a:xfrm>
            <a:off x="0" y="0"/>
            <a:ext cx="5914792" cy="68579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4801" y="2051999"/>
            <a:ext cx="5482798" cy="3761995"/>
          </a:xfrm>
        </p:spPr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Succesfuld arbejdsmiljøkoordinering i byggebranchen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64C4D93-7B27-4019-925E-9DB35D7C3D8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6274800" y="1024142"/>
            <a:ext cx="5482791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B2ED1E1-EDDB-4615-B974-BB35C694000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7038" y="628650"/>
            <a:ext cx="5127625" cy="5185344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20" name="Title Placeholder 1">
            <a:extLst>
              <a:ext uri="{FF2B5EF4-FFF2-40B4-BE49-F238E27FC236}">
                <a16:creationId xmlns:a16="http://schemas.microsoft.com/office/drawing/2014/main" id="{3944CFDE-3736-4D22-A73D-5C4C944F0F2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74800" y="617429"/>
            <a:ext cx="5485200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22" name="Date_DateCustomA" hidden="1">
            <a:extLst>
              <a:ext uri="{FF2B5EF4-FFF2-40B4-BE49-F238E27FC236}">
                <a16:creationId xmlns:a16="http://schemas.microsoft.com/office/drawing/2014/main" id="{F0CBB1BF-508B-4620-B53A-E34B60BA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2022</a:t>
            </a:r>
            <a:endParaRPr lang="da-DK" dirty="0"/>
          </a:p>
        </p:txBody>
      </p:sp>
      <p:pic>
        <p:nvPicPr>
          <p:cNvPr id="4098" name="Picture 2" descr="C:\Users\ibl\Desktop\PP skabelon\LOGOER\Det Nationale Forskingscenter for Arbejdsmiljo_NEG_RG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70" y="5820189"/>
            <a:ext cx="2000761" cy="89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379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1" y="2051999"/>
            <a:ext cx="7420879" cy="3761995"/>
          </a:xfrm>
        </p:spPr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r>
              <a:rPr lang="da-DK" noProof="0" smtClean="0"/>
              <a:t>Succesfuld arbejdsmiljøkoordinering i byggebranchen</a:t>
            </a:r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59873C9-BF5D-4A9A-BB31-45BBB7BABAF7}" type="slidenum">
              <a:rPr lang="da-DK" noProof="0" smtClean="0"/>
              <a:t>‹nr.›</a:t>
            </a:fld>
            <a:endParaRPr lang="da-DK" noProof="0" dirty="0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41DBED25-9FCF-4042-BE7C-9B92A9FF8C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1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28" name="Text Placeholder 20">
            <a:extLst>
              <a:ext uri="{FF2B5EF4-FFF2-40B4-BE49-F238E27FC236}">
                <a16:creationId xmlns:a16="http://schemas.microsoft.com/office/drawing/2014/main" id="{F5C50BA5-F381-447A-A5C2-DE11561DBB2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08000" y="2051998"/>
            <a:ext cx="3549597" cy="1607495"/>
          </a:xfrm>
          <a:solidFill>
            <a:schemeClr val="tx2"/>
          </a:solidFill>
        </p:spPr>
        <p:txBody>
          <a:bodyPr lIns="216000" tIns="216000" rIns="216000" bIns="216000"/>
          <a:lstStyle>
            <a:lvl1pPr marL="0" indent="0">
              <a:buClr>
                <a:schemeClr val="bg1"/>
              </a:buClr>
              <a:buFont typeface="Calibri" panose="020F0502020204030204" pitchFamily="34" charset="0"/>
              <a:buChar char="​"/>
              <a:defRPr sz="4400" b="1">
                <a:solidFill>
                  <a:schemeClr val="bg1"/>
                </a:solidFill>
              </a:defRPr>
            </a:lvl1pPr>
            <a:lvl2pPr marL="0" indent="0">
              <a:buClr>
                <a:schemeClr val="bg1"/>
              </a:buClr>
              <a:buFont typeface="Calibri" panose="020F0502020204030204" pitchFamily="34" charset="0"/>
              <a:buChar char="​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56%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" name="Date_DateCustomA" hidden="1">
            <a:extLst>
              <a:ext uri="{FF2B5EF4-FFF2-40B4-BE49-F238E27FC236}">
                <a16:creationId xmlns:a16="http://schemas.microsoft.com/office/drawing/2014/main" id="{D3897813-E321-452C-B280-9AE7127C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2022</a:t>
            </a:r>
            <a:endParaRPr lang="da-DK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D0F0542-3174-4669-BF1C-AC0ADE13A9E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1" y="988154"/>
            <a:ext cx="11337758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5C262016-37C5-41B6-8FC4-E5614F7A543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08000" y="3853148"/>
            <a:ext cx="3549597" cy="1607495"/>
          </a:xfrm>
          <a:solidFill>
            <a:schemeClr val="accent2"/>
          </a:solidFill>
        </p:spPr>
        <p:txBody>
          <a:bodyPr lIns="216000" tIns="216000" rIns="216000" bIns="216000"/>
          <a:lstStyle>
            <a:lvl1pPr marL="0" indent="0">
              <a:buClr>
                <a:schemeClr val="bg1"/>
              </a:buClr>
              <a:buFont typeface="Calibri" panose="020F0502020204030204" pitchFamily="34" charset="0"/>
              <a:buChar char="​"/>
              <a:defRPr sz="1600" b="0">
                <a:solidFill>
                  <a:schemeClr val="tx2"/>
                </a:solidFill>
              </a:defRPr>
            </a:lvl1pPr>
            <a:lvl2pPr marL="0" indent="0">
              <a:buClr>
                <a:schemeClr val="bg1"/>
              </a:buClr>
              <a:buFont typeface="Calibri" panose="020F0502020204030204" pitchFamily="34" charset="0"/>
              <a:buChar char="​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40701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dhold og bille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FE571E61-9BE6-4D21-93C5-55BB00D16155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6274800" y="0"/>
            <a:ext cx="5917200" cy="6858000"/>
          </a:xfrm>
          <a:solidFill>
            <a:schemeClr val="bg2"/>
          </a:solidFill>
        </p:spPr>
        <p:txBody>
          <a:bodyPr tIns="648000" anchor="ctr" anchorCtr="0"/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ikon for at indsætte billede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2" y="2051999"/>
            <a:ext cx="5487678" cy="3761995"/>
          </a:xfrm>
        </p:spPr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Succesfuld arbejdsmiljøkoordinering i byggebranchen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9" name="Title Placeholder 1">
            <a:extLst>
              <a:ext uri="{FF2B5EF4-FFF2-40B4-BE49-F238E27FC236}">
                <a16:creationId xmlns:a16="http://schemas.microsoft.com/office/drawing/2014/main" id="{938FB493-B08C-476B-B49E-C8AD993273C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5487670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21" name="Date_DateCustomA" hidden="1">
            <a:extLst>
              <a:ext uri="{FF2B5EF4-FFF2-40B4-BE49-F238E27FC236}">
                <a16:creationId xmlns:a16="http://schemas.microsoft.com/office/drawing/2014/main" id="{CF23EAF1-C319-4D2A-8C45-7DFF9A3BB6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2022</a:t>
            </a:r>
            <a:endParaRPr lang="da-DK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34133B0-3967-4329-B503-D07DB7228048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1" y="988154"/>
            <a:ext cx="5487670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4628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00E2174-B641-49F1-B88A-78B3D5337C9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4800" y="2462526"/>
            <a:ext cx="10082402" cy="1609200"/>
          </a:xfrm>
        </p:spPr>
        <p:txBody>
          <a:bodyPr anchor="ctr" anchorCtr="0"/>
          <a:lstStyle>
            <a:lvl1pPr algn="ctr"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 b="0">
                <a:noFill/>
              </a:defRPr>
            </a:lvl1pPr>
          </a:lstStyle>
          <a:p>
            <a:r>
              <a:rPr lang="da-DK" smtClean="0"/>
              <a:t>2022</a:t>
            </a:r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>
                <a:noFill/>
              </a:defRPr>
            </a:lvl1pPr>
          </a:lstStyle>
          <a:p>
            <a:r>
              <a:rPr lang="da-DK" smtClean="0"/>
              <a:t>Succesfuld arbejdsmiljøkoordinering i byggebranchen</a:t>
            </a:r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61557C-824F-41F9-87B9-A19D054280EB}"/>
              </a:ext>
            </a:extLst>
          </p:cNvPr>
          <p:cNvSpPr/>
          <p:nvPr userDrawn="1"/>
        </p:nvSpPr>
        <p:spPr>
          <a:xfrm>
            <a:off x="431611" y="6595200"/>
            <a:ext cx="11331764" cy="26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198000" y="5817161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950">
                <a:solidFill>
                  <a:schemeClr val="bg1"/>
                </a:solidFill>
              </a:defRPr>
            </a:lvl1pPr>
            <a:lvl2pPr marL="216000" indent="0">
              <a:buNone/>
              <a:defRPr sz="950"/>
            </a:lvl2pPr>
            <a:lvl3pPr>
              <a:buNone/>
              <a:defRPr sz="950"/>
            </a:lvl3pPr>
            <a:lvl4pPr>
              <a:buNone/>
              <a:defRPr sz="950"/>
            </a:lvl4pPr>
            <a:lvl5pPr>
              <a:buNone/>
              <a:defRPr sz="950"/>
            </a:lvl5pPr>
          </a:lstStyle>
          <a:p>
            <a:pPr lvl="0"/>
            <a:r>
              <a:rPr lang="da-DK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9198000" y="5663299"/>
            <a:ext cx="2559600" cy="115200"/>
          </a:xfrm>
        </p:spPr>
        <p:txBody>
          <a:bodyPr/>
          <a:lstStyle>
            <a:lvl1pPr marL="0" indent="0" algn="r">
              <a:buNone/>
              <a:defRPr sz="950" b="1">
                <a:solidFill>
                  <a:schemeClr val="bg1"/>
                </a:solidFill>
              </a:defRPr>
            </a:lvl1pPr>
            <a:lvl2pPr marL="216000" indent="0">
              <a:buNone/>
              <a:defRPr sz="950"/>
            </a:lvl2pPr>
            <a:lvl3pPr>
              <a:buNone/>
              <a:defRPr sz="950"/>
            </a:lvl3pPr>
            <a:lvl4pPr>
              <a:buNone/>
              <a:defRPr sz="950"/>
            </a:lvl4pPr>
            <a:lvl5pPr>
              <a:buNone/>
              <a:defRPr sz="950"/>
            </a:lvl5pPr>
          </a:lstStyle>
          <a:p>
            <a:pPr lvl="0"/>
            <a:r>
              <a:rPr lang="da-DK" dirty="0"/>
              <a:t>Navn Navnesen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90B67A7E-F8AD-4501-B3ED-7DF56BC1895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98000" y="6093771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950">
                <a:solidFill>
                  <a:schemeClr val="bg1"/>
                </a:solidFill>
              </a:defRPr>
            </a:lvl1pPr>
            <a:lvl2pPr marL="216000" indent="0">
              <a:buNone/>
              <a:defRPr sz="950"/>
            </a:lvl2pPr>
            <a:lvl3pPr>
              <a:buNone/>
              <a:defRPr sz="950"/>
            </a:lvl3pPr>
            <a:lvl4pPr>
              <a:buNone/>
              <a:defRPr sz="950"/>
            </a:lvl4pPr>
            <a:lvl5pPr>
              <a:buNone/>
              <a:defRPr sz="950"/>
            </a:lvl5pPr>
          </a:lstStyle>
          <a:p>
            <a:pPr lvl="0"/>
            <a:r>
              <a:rPr lang="da-DK" dirty="0"/>
              <a:t>Navn.navnesen@bm.dk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33219B6C-E56F-40C7-AC30-BCA5E6900E7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98000" y="6229285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950">
                <a:solidFill>
                  <a:schemeClr val="bg1"/>
                </a:solidFill>
              </a:defRPr>
            </a:lvl1pPr>
            <a:lvl2pPr marL="216000" indent="0">
              <a:buNone/>
              <a:defRPr sz="950"/>
            </a:lvl2pPr>
            <a:lvl3pPr>
              <a:buNone/>
              <a:defRPr sz="950"/>
            </a:lvl3pPr>
            <a:lvl4pPr>
              <a:buNone/>
              <a:defRPr sz="950"/>
            </a:lvl4pPr>
            <a:lvl5pPr>
              <a:buNone/>
              <a:defRPr sz="950"/>
            </a:lvl5pPr>
          </a:lstStyle>
          <a:p>
            <a:pPr lvl="0"/>
            <a:r>
              <a:rPr lang="da-DK" dirty="0"/>
              <a:t>+45 2345 3456</a:t>
            </a:r>
          </a:p>
        </p:txBody>
      </p:sp>
      <p:pic>
        <p:nvPicPr>
          <p:cNvPr id="5122" name="Picture 2" descr="C:\Users\ibl\Desktop\PP skabelon\LOGOER\Det Nationale Forskingscenter for Arbejdsmiljo_NEG_RGB.png"/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07" y="5344357"/>
            <a:ext cx="2811507" cy="1250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452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blå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02E20981-DA76-4348-8061-6D994FFD98BB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tIns="1620000" anchor="t" anchorCtr="0"/>
          <a:lstStyle>
            <a:lvl1pPr marL="0" marR="0" indent="0" algn="ctr" defTabSz="9144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Tx/>
              <a:buFont typeface="Verdana" panose="020B0604030504040204" pitchFamily="34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Tx/>
              <a:buFont typeface="Verdana" panose="020B0604030504040204" pitchFamily="34" charset="0"/>
              <a:buNone/>
              <a:tabLst/>
              <a:defRPr/>
            </a:pPr>
            <a:r>
              <a:rPr lang="da-DK" noProof="0"/>
              <a:t>Marker baggrund for at indsætte billede</a:t>
            </a:r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4800" y="2462526"/>
            <a:ext cx="10082402" cy="1609200"/>
          </a:xfrm>
        </p:spPr>
        <p:txBody>
          <a:bodyPr anchor="ctr" anchorCtr="0"/>
          <a:lstStyle>
            <a:lvl1pPr algn="ctr">
              <a:lnSpc>
                <a:spcPct val="10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3" name="FLD_PresentationTitle">
            <a:extLst>
              <a:ext uri="{FF2B5EF4-FFF2-40B4-BE49-F238E27FC236}">
                <a16:creationId xmlns:a16="http://schemas.microsoft.com/office/drawing/2014/main" id="{63D5B0E7-3D1F-42FA-ABF0-9019A7930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r>
              <a:rPr lang="da-DK" noProof="0" smtClean="0"/>
              <a:t>Succesfuld arbejdsmiljøkoordinering i byggebranchen</a:t>
            </a:r>
            <a:endParaRPr lang="da-DK" noProof="0" dirty="0"/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CBFEA6B7-9380-4434-8E44-527B3CEEF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59873C9-BF5D-4A9A-BB31-45BBB7BABAF7}" type="slidenum">
              <a:rPr lang="da-DK" noProof="0" smtClean="0"/>
              <a:t>‹nr.›</a:t>
            </a:fld>
            <a:endParaRPr lang="da-DK" noProof="0" dirty="0"/>
          </a:p>
        </p:txBody>
      </p:sp>
      <p:sp>
        <p:nvSpPr>
          <p:cNvPr id="37" name="Date_DateCustomA" hidden="1">
            <a:extLst>
              <a:ext uri="{FF2B5EF4-FFF2-40B4-BE49-F238E27FC236}">
                <a16:creationId xmlns:a16="http://schemas.microsoft.com/office/drawing/2014/main" id="{8BE199B1-A553-43EF-83DF-C1211EC6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2022</a:t>
            </a:r>
            <a:endParaRPr lang="da-DK" dirty="0"/>
          </a:p>
        </p:txBody>
      </p:sp>
      <p:pic>
        <p:nvPicPr>
          <p:cNvPr id="11" name="Picture 3" descr="C:\Users\ibl\Desktop\PP skabelon\LOGOER\Det Nationale Forskingscenter for Arbejdsmiljo_POS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48" y="5939161"/>
            <a:ext cx="1675729" cy="74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421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427121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427121" y="2051999"/>
            <a:ext cx="11332879" cy="3761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2"/>
          </p:nvPr>
        </p:nvSpPr>
        <p:spPr>
          <a:xfrm>
            <a:off x="0" y="7219218"/>
            <a:ext cx="2401755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smtClean="0"/>
              <a:t>2022</a:t>
            </a:r>
            <a:endParaRPr lang="en-GB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9171708" y="6387715"/>
            <a:ext cx="2588291" cy="11335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None/>
              <a:defRPr sz="5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smtClean="0"/>
              <a:t>Succesfuld arbejdsmiljøkoordinering i byggebranchen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9171709" y="6501066"/>
            <a:ext cx="2588291" cy="11335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None/>
              <a:defRPr sz="5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09A0974A-8F5C-4FD4-9E38-7D5A997486A5}"/>
              </a:ext>
            </a:extLst>
          </p:cNvPr>
          <p:cNvSpPr>
            <a:spLocks/>
          </p:cNvSpPr>
          <p:nvPr/>
        </p:nvSpPr>
        <p:spPr bwMode="auto">
          <a:xfrm>
            <a:off x="773113" y="7905750"/>
            <a:ext cx="0" cy="6858000"/>
          </a:xfrm>
          <a:custGeom>
            <a:avLst/>
            <a:gdLst>
              <a:gd name="T0" fmla="*/ 0 h 4320"/>
              <a:gd name="T1" fmla="*/ 4320 h 4320"/>
              <a:gd name="T2" fmla="*/ 0 h 432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320">
                <a:moveTo>
                  <a:pt x="0" y="0"/>
                </a:move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F0EF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6">
            <a:extLst>
              <a:ext uri="{FF2B5EF4-FFF2-40B4-BE49-F238E27FC236}">
                <a16:creationId xmlns:a16="http://schemas.microsoft.com/office/drawing/2014/main" id="{B3C8D39D-F11E-4185-A47B-8AC40BA1A3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3" y="7905750"/>
            <a:ext cx="0" cy="6858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F0C239E8-9311-4B2C-A349-76443C49A633}"/>
              </a:ext>
            </a:extLst>
          </p:cNvPr>
          <p:cNvSpPr>
            <a:spLocks/>
          </p:cNvSpPr>
          <p:nvPr/>
        </p:nvSpPr>
        <p:spPr bwMode="auto">
          <a:xfrm>
            <a:off x="773113" y="7905750"/>
            <a:ext cx="0" cy="6858000"/>
          </a:xfrm>
          <a:custGeom>
            <a:avLst/>
            <a:gdLst>
              <a:gd name="T0" fmla="*/ 0 h 4320"/>
              <a:gd name="T1" fmla="*/ 4320 h 4320"/>
              <a:gd name="T2" fmla="*/ 0 h 432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320">
                <a:moveTo>
                  <a:pt x="0" y="0"/>
                </a:move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0030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8">
            <a:extLst>
              <a:ext uri="{FF2B5EF4-FFF2-40B4-BE49-F238E27FC236}">
                <a16:creationId xmlns:a16="http://schemas.microsoft.com/office/drawing/2014/main" id="{CC4BACEA-3C6F-4AEA-ACDA-9297B63E3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3" y="7905750"/>
            <a:ext cx="0" cy="6858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 descr="C:\Users\ibl\Desktop\PP skabelon\LOGOER\Det Nationale Forskingscenter for Arbejdsmiljo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27" y="5939161"/>
            <a:ext cx="1716063" cy="76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23" r:id="rId2"/>
    <p:sldLayoutId id="2147483721" r:id="rId3"/>
    <p:sldLayoutId id="2147483724" r:id="rId4"/>
    <p:sldLayoutId id="2147483726" r:id="rId5"/>
    <p:sldLayoutId id="2147483727" r:id="rId6"/>
    <p:sldLayoutId id="2147483725" r:id="rId7"/>
    <p:sldLayoutId id="2147483728" r:id="rId8"/>
    <p:sldLayoutId id="2147483729" r:id="rId9"/>
    <p:sldLayoutId id="2147483654" r:id="rId10"/>
    <p:sldLayoutId id="2147483655" r:id="rId11"/>
    <p:sldLayoutId id="2147483667" r:id="rId12"/>
    <p:sldLayoutId id="2147483670" r:id="rId1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104000"/>
        </a:lnSpc>
        <a:spcBef>
          <a:spcPct val="0"/>
        </a:spcBef>
        <a:buNone/>
        <a:defRPr sz="24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16000" indent="-216000" algn="l" defTabSz="914400" rtl="0" eaLnBrk="1" latinLnBrk="0" hangingPunct="1">
        <a:lnSpc>
          <a:spcPct val="104000"/>
        </a:lnSpc>
        <a:spcBef>
          <a:spcPts val="600"/>
        </a:spcBef>
        <a:spcAft>
          <a:spcPts val="300"/>
        </a:spcAft>
        <a:buClr>
          <a:schemeClr val="accent3"/>
        </a:buClr>
        <a:buFont typeface="Verdana" panose="020B0604030504040204" pitchFamily="34" charset="0"/>
        <a:buChar char="•"/>
        <a:defRPr sz="16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32000" indent="-216000" algn="l" defTabSz="914400" rtl="0" eaLnBrk="1" latinLnBrk="0" hangingPunct="1">
        <a:lnSpc>
          <a:spcPct val="104000"/>
        </a:lnSpc>
        <a:spcBef>
          <a:spcPts val="0"/>
        </a:spcBef>
        <a:spcAft>
          <a:spcPts val="300"/>
        </a:spcAft>
        <a:buClr>
          <a:schemeClr val="accent3"/>
        </a:buClr>
        <a:buFont typeface="Verdana" panose="020B0604030504040204" pitchFamily="34" charset="0"/>
        <a:buChar char="•"/>
        <a:defRPr sz="16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​"/>
        <a:defRPr sz="16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0" indent="0" algn="l" defTabSz="914400" rtl="0" eaLnBrk="1" latinLnBrk="0" hangingPunct="1">
        <a:lnSpc>
          <a:spcPct val="104000"/>
        </a:lnSpc>
        <a:spcBef>
          <a:spcPts val="600"/>
        </a:spcBef>
        <a:spcAft>
          <a:spcPts val="0"/>
        </a:spcAft>
        <a:buFont typeface="Calibri" panose="020F0502020204030204" pitchFamily="34" charset="0"/>
        <a:buChar char="​"/>
        <a:defRPr sz="16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Calibri" panose="020F0502020204030204" pitchFamily="34" charset="0"/>
        <a:buChar char="​"/>
        <a:defRPr sz="24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​"/>
        <a:defRPr sz="46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​"/>
        <a:defRPr sz="10000" b="1" kern="1200" baseline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Calibri" panose="020F0502020204030204" pitchFamily="34" charset="0"/>
        <a:buChar char="​"/>
        <a:defRPr sz="950" kern="1200">
          <a:solidFill>
            <a:srgbClr val="7C6E6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Calibri" panose="020F0502020204030204" pitchFamily="34" charset="0"/>
        <a:buChar char="​"/>
        <a:defRPr sz="950" b="1" kern="1200" baseline="0">
          <a:solidFill>
            <a:srgbClr val="7C6E6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69" userDrawn="1">
          <p15:clr>
            <a:srgbClr val="F26B43"/>
          </p15:clr>
        </p15:guide>
        <p15:guide id="2" pos="7410" userDrawn="1">
          <p15:clr>
            <a:srgbClr val="F26B43"/>
          </p15:clr>
        </p15:guide>
        <p15:guide id="3" orient="horz" pos="388" userDrawn="1">
          <p15:clr>
            <a:srgbClr val="F26B43"/>
          </p15:clr>
        </p15:guide>
        <p15:guide id="4" orient="horz" pos="774" userDrawn="1">
          <p15:clr>
            <a:srgbClr val="F26B43"/>
          </p15:clr>
        </p15:guide>
        <p15:guide id="5" orient="horz" pos="1289" userDrawn="1">
          <p15:clr>
            <a:srgbClr val="F26B43"/>
          </p15:clr>
        </p15:guide>
        <p15:guide id="6" orient="horz" pos="36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B5ED341-F55B-48AA-AD90-E897D4C782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Succesfuld arbejdsmiljøkoordinering i byggebranchen</a:t>
            </a:r>
            <a:endParaRPr lang="da-DK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3822E907-E6EF-4F60-863C-AD4ED1D4C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3492" y="4266135"/>
            <a:ext cx="8143200" cy="1142900"/>
          </a:xfrm>
        </p:spPr>
        <p:txBody>
          <a:bodyPr/>
          <a:lstStyle/>
          <a:p>
            <a:r>
              <a:rPr lang="da-DK" dirty="0" smtClean="0"/>
              <a:t>Jeppe ZN </a:t>
            </a:r>
            <a:r>
              <a:rPr lang="da-DK" dirty="0" smtClean="0"/>
              <a:t>Ajslev</a:t>
            </a:r>
            <a:endParaRPr lang="da-DK" dirty="0" smtClean="0"/>
          </a:p>
          <a:p>
            <a:r>
              <a:rPr lang="da-DK" dirty="0" smtClean="0"/>
              <a:t>Forskningsgruppen for sikkerhedskultur og arbejdsulykker.</a:t>
            </a:r>
          </a:p>
          <a:p>
            <a:r>
              <a:rPr lang="da-DK" dirty="0" smtClean="0"/>
              <a:t>Det Nationale Forskningscenter for Arbejdsmiljø (NFA)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82EFF-0536-4C8F-90CA-279253DC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86692" y="652498"/>
            <a:ext cx="2559600" cy="115200"/>
          </a:xfrm>
        </p:spPr>
        <p:txBody>
          <a:bodyPr/>
          <a:lstStyle/>
          <a:p>
            <a:r>
              <a:rPr lang="da-DK" smtClean="0"/>
              <a:t>2022</a:t>
            </a:r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D22E2-5784-4E40-9CF3-EDC040EA0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Succesfuld arbejdsmiljøkoordinering i byggebranchen</a:t>
            </a:r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0E568-C9A9-4786-9B97-E6155E6DA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B5ADF83-5FCA-4EBA-B99F-9EA031B63D5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 dirty="0" smtClean="0"/>
              <a:t>Jeppe Z. Ajslev</a:t>
            </a:r>
            <a:endParaRPr lang="da-DK" dirty="0"/>
          </a:p>
        </p:txBody>
      </p:sp>
      <p:pic>
        <p:nvPicPr>
          <p:cNvPr id="10" name="Billede 9" descr="C:\Users\b017415\AppData\Local\Microsoft\Windows\INetCache\Content.Outlook\DI384HBT\Sikkerhedskultur og arbejdsulykk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92" y="3599335"/>
            <a:ext cx="2476500" cy="2476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083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27121" y="2051999"/>
            <a:ext cx="8748000" cy="4011917"/>
          </a:xfrm>
        </p:spPr>
        <p:txBody>
          <a:bodyPr/>
          <a:lstStyle/>
          <a:p>
            <a:pPr lvl="1"/>
            <a:r>
              <a:rPr lang="da-DK" dirty="0" smtClean="0"/>
              <a:t>25 situationer analyseret.</a:t>
            </a:r>
          </a:p>
          <a:p>
            <a:pPr lvl="1"/>
            <a:endParaRPr lang="da-DK" dirty="0"/>
          </a:p>
          <a:p>
            <a:r>
              <a:rPr lang="da-DK" dirty="0"/>
              <a:t>6</a:t>
            </a:r>
            <a:r>
              <a:rPr lang="da-DK" dirty="0" smtClean="0"/>
              <a:t> succesfulde praksisser:</a:t>
            </a:r>
          </a:p>
          <a:p>
            <a:pPr lvl="1"/>
            <a:r>
              <a:rPr lang="da-DK" dirty="0"/>
              <a:t>Autoritet</a:t>
            </a:r>
          </a:p>
          <a:p>
            <a:pPr lvl="1"/>
            <a:r>
              <a:rPr lang="en-US" dirty="0" err="1"/>
              <a:t>Alliancebygger</a:t>
            </a:r>
            <a:r>
              <a:rPr lang="en-US" dirty="0"/>
              <a:t> </a:t>
            </a:r>
          </a:p>
          <a:p>
            <a:pPr lvl="1"/>
            <a:r>
              <a:rPr lang="en-US" dirty="0" err="1" smtClean="0"/>
              <a:t>Skabe</a:t>
            </a:r>
            <a:r>
              <a:rPr lang="en-US" dirty="0" smtClean="0"/>
              <a:t> </a:t>
            </a:r>
            <a:r>
              <a:rPr lang="en-US" dirty="0" err="1" smtClean="0"/>
              <a:t>indflydelse</a:t>
            </a:r>
            <a:endParaRPr lang="en-US" dirty="0" smtClean="0"/>
          </a:p>
          <a:p>
            <a:pPr lvl="1"/>
            <a:r>
              <a:rPr lang="en-US" dirty="0" err="1" smtClean="0"/>
              <a:t>Udfordrer</a:t>
            </a:r>
            <a:endParaRPr lang="en-US" dirty="0"/>
          </a:p>
          <a:p>
            <a:pPr lvl="1"/>
            <a:r>
              <a:rPr lang="en-US" dirty="0" err="1" smtClean="0"/>
              <a:t>Ekspert</a:t>
            </a:r>
            <a:endParaRPr lang="en-US" dirty="0"/>
          </a:p>
          <a:p>
            <a:pPr lvl="1"/>
            <a:r>
              <a:rPr lang="da-DK" dirty="0" smtClean="0"/>
              <a:t>Bannerfører (</a:t>
            </a:r>
            <a:r>
              <a:rPr lang="da-DK" dirty="0" err="1" smtClean="0"/>
              <a:t>championing</a:t>
            </a:r>
            <a:r>
              <a:rPr lang="da-DK" dirty="0" smtClean="0"/>
              <a:t>)</a:t>
            </a:r>
          </a:p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2022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Succesfuld arbejdsmiljøkoordinering i byggebranchen</a:t>
            </a:r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10</a:t>
            </a:fld>
            <a:endParaRPr lang="da-DK" noProof="0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Praksisanalyser</a:t>
            </a:r>
            <a:endParaRPr lang="da-DK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indhold 1"/>
          <p:cNvSpPr txBox="1">
            <a:spLocks/>
          </p:cNvSpPr>
          <p:nvPr/>
        </p:nvSpPr>
        <p:spPr>
          <a:xfrm>
            <a:off x="5959141" y="1904551"/>
            <a:ext cx="8748000" cy="37619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16000" indent="-216000" algn="l" defTabSz="914400" rtl="0" eaLnBrk="1" latinLnBrk="0" hangingPunct="1">
              <a:lnSpc>
                <a:spcPct val="104000"/>
              </a:lnSpc>
              <a:spcBef>
                <a:spcPts val="600"/>
              </a:spcBef>
              <a:spcAft>
                <a:spcPts val="300"/>
              </a:spcAft>
              <a:buClr>
                <a:schemeClr val="accent3"/>
              </a:buClr>
              <a:buFont typeface="Verdana" panose="020B0604030504040204" pitchFamily="34" charset="0"/>
              <a:buChar char="•"/>
              <a:defRPr sz="16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32000" indent="-216000" algn="l" defTabSz="914400" rtl="0" eaLnBrk="1" latinLnBrk="0" hangingPunct="1">
              <a:lnSpc>
                <a:spcPct val="104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Verdana" panose="020B0604030504040204" pitchFamily="34" charset="0"/>
              <a:buChar char="•"/>
              <a:defRPr sz="16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​"/>
              <a:defRPr sz="16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 indent="0" algn="l" defTabSz="914400" rtl="0" eaLnBrk="1" latinLnBrk="0" hangingPunct="1">
              <a:lnSpc>
                <a:spcPct val="104000"/>
              </a:lnSpc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Char char="​"/>
              <a:defRPr sz="1600" b="1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Char char="​"/>
              <a:defRPr sz="2400" b="1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​"/>
              <a:defRPr sz="4600" b="1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​"/>
              <a:defRPr sz="10000" b="1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​"/>
              <a:defRPr sz="950" kern="1200">
                <a:solidFill>
                  <a:srgbClr val="7C6E6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​"/>
              <a:defRPr sz="950" b="1" kern="1200" baseline="0">
                <a:solidFill>
                  <a:srgbClr val="7C6E6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r>
              <a:rPr lang="en-US" b="1" dirty="0" smtClean="0"/>
              <a:t>At </a:t>
            </a:r>
            <a:r>
              <a:rPr lang="en-US" b="1" dirty="0" err="1" smtClean="0"/>
              <a:t>praktisere</a:t>
            </a:r>
            <a:r>
              <a:rPr lang="en-US" b="1" dirty="0" smtClean="0"/>
              <a:t> </a:t>
            </a:r>
            <a:r>
              <a:rPr lang="en-US" b="1" dirty="0" err="1" smtClean="0"/>
              <a:t>udfordrer</a:t>
            </a:r>
            <a:r>
              <a:rPr lang="en-US" b="1" dirty="0" err="1"/>
              <a:t>-</a:t>
            </a:r>
            <a:r>
              <a:rPr lang="en-US" b="1" dirty="0" err="1" smtClean="0"/>
              <a:t>rollen</a:t>
            </a:r>
            <a:endParaRPr lang="da-DK" b="1" dirty="0"/>
          </a:p>
          <a:p>
            <a:pPr lvl="1"/>
            <a:r>
              <a:rPr lang="en-US" i="1" dirty="0"/>
              <a:t>‘Speaking up’ </a:t>
            </a:r>
            <a:r>
              <a:rPr lang="en-US" i="1" dirty="0" smtClean="0"/>
              <a:t>om </a:t>
            </a:r>
            <a:r>
              <a:rPr lang="en-US" i="1" dirty="0" err="1" smtClean="0"/>
              <a:t>usikre</a:t>
            </a:r>
            <a:r>
              <a:rPr lang="en-US" i="1" dirty="0" smtClean="0"/>
              <a:t> </a:t>
            </a:r>
            <a:r>
              <a:rPr lang="en-US" i="1" dirty="0" err="1" smtClean="0"/>
              <a:t>eller</a:t>
            </a:r>
            <a:r>
              <a:rPr lang="en-US" i="1" dirty="0" smtClean="0"/>
              <a:t> </a:t>
            </a:r>
            <a:r>
              <a:rPr lang="en-US" i="1" dirty="0" err="1" smtClean="0"/>
              <a:t>usunde</a:t>
            </a:r>
            <a:r>
              <a:rPr lang="en-US" i="1" dirty="0" smtClean="0"/>
              <a:t> </a:t>
            </a:r>
            <a:r>
              <a:rPr lang="en-US" i="1" dirty="0" err="1" smtClean="0"/>
              <a:t>forhold</a:t>
            </a:r>
            <a:r>
              <a:rPr lang="en-US" i="1" dirty="0" smtClean="0"/>
              <a:t>.</a:t>
            </a:r>
            <a:endParaRPr lang="da-DK" dirty="0"/>
          </a:p>
          <a:p>
            <a:pPr lvl="1"/>
            <a:r>
              <a:rPr lang="en-US" i="1" dirty="0" err="1" smtClean="0"/>
              <a:t>Udfordre</a:t>
            </a:r>
            <a:r>
              <a:rPr lang="en-US" i="1" dirty="0" smtClean="0"/>
              <a:t> </a:t>
            </a:r>
            <a:r>
              <a:rPr lang="en-US" i="1" dirty="0" err="1" smtClean="0"/>
              <a:t>ledelsesprioriteter</a:t>
            </a:r>
            <a:r>
              <a:rPr lang="en-US" i="1" dirty="0" smtClean="0"/>
              <a:t>.</a:t>
            </a:r>
            <a:endParaRPr lang="da-DK" dirty="0"/>
          </a:p>
          <a:p>
            <a:pPr lvl="1"/>
            <a:r>
              <a:rPr lang="en-US" i="1" dirty="0" err="1" smtClean="0"/>
              <a:t>Anvende</a:t>
            </a:r>
            <a:r>
              <a:rPr lang="en-US" i="1" dirty="0" smtClean="0"/>
              <a:t> </a:t>
            </a:r>
            <a:r>
              <a:rPr lang="en-US" i="1" dirty="0" err="1" smtClean="0"/>
              <a:t>interesseret</a:t>
            </a:r>
            <a:r>
              <a:rPr lang="en-US" i="1" dirty="0" smtClean="0"/>
              <a:t> </a:t>
            </a:r>
            <a:r>
              <a:rPr lang="en-US" i="1" dirty="0" err="1" smtClean="0"/>
              <a:t>spørgeteknik</a:t>
            </a:r>
            <a:r>
              <a:rPr lang="en-US" i="1" dirty="0" smtClean="0"/>
              <a:t>.</a:t>
            </a:r>
            <a:endParaRPr lang="da-DK" dirty="0"/>
          </a:p>
          <a:p>
            <a:endParaRPr lang="da-DK" dirty="0"/>
          </a:p>
        </p:txBody>
      </p:sp>
      <p:sp>
        <p:nvSpPr>
          <p:cNvPr id="11" name="Pladsholder til indhold 1"/>
          <p:cNvSpPr txBox="1">
            <a:spLocks/>
          </p:cNvSpPr>
          <p:nvPr/>
        </p:nvSpPr>
        <p:spPr>
          <a:xfrm>
            <a:off x="4831279" y="4057957"/>
            <a:ext cx="8748000" cy="37619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16000" indent="-216000" algn="l" defTabSz="914400" rtl="0" eaLnBrk="1" latinLnBrk="0" hangingPunct="1">
              <a:lnSpc>
                <a:spcPct val="104000"/>
              </a:lnSpc>
              <a:spcBef>
                <a:spcPts val="600"/>
              </a:spcBef>
              <a:spcAft>
                <a:spcPts val="300"/>
              </a:spcAft>
              <a:buClr>
                <a:schemeClr val="accent3"/>
              </a:buClr>
              <a:buFont typeface="Verdana" panose="020B0604030504040204" pitchFamily="34" charset="0"/>
              <a:buChar char="•"/>
              <a:defRPr sz="16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32000" indent="-216000" algn="l" defTabSz="914400" rtl="0" eaLnBrk="1" latinLnBrk="0" hangingPunct="1">
              <a:lnSpc>
                <a:spcPct val="104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Verdana" panose="020B0604030504040204" pitchFamily="34" charset="0"/>
              <a:buChar char="•"/>
              <a:defRPr sz="16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​"/>
              <a:defRPr sz="16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 indent="0" algn="l" defTabSz="914400" rtl="0" eaLnBrk="1" latinLnBrk="0" hangingPunct="1">
              <a:lnSpc>
                <a:spcPct val="104000"/>
              </a:lnSpc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Char char="​"/>
              <a:defRPr sz="1600" b="1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Char char="​"/>
              <a:defRPr sz="2400" b="1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​"/>
              <a:defRPr sz="4600" b="1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​"/>
              <a:defRPr sz="10000" b="1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​"/>
              <a:defRPr sz="950" kern="1200">
                <a:solidFill>
                  <a:srgbClr val="7C6E6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​"/>
              <a:defRPr sz="950" b="1" kern="1200" baseline="0">
                <a:solidFill>
                  <a:srgbClr val="7C6E6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r>
              <a:rPr lang="en-US" b="1" dirty="0" smtClean="0"/>
              <a:t>At </a:t>
            </a:r>
            <a:r>
              <a:rPr lang="en-US" b="1" dirty="0" err="1" smtClean="0"/>
              <a:t>praktisere</a:t>
            </a:r>
            <a:r>
              <a:rPr lang="en-US" b="1" dirty="0" smtClean="0"/>
              <a:t> </a:t>
            </a:r>
            <a:r>
              <a:rPr lang="en-US" b="1" dirty="0" err="1" smtClean="0"/>
              <a:t>ekspert</a:t>
            </a:r>
            <a:r>
              <a:rPr lang="en-US" b="1" dirty="0" smtClean="0"/>
              <a:t> </a:t>
            </a:r>
            <a:r>
              <a:rPr lang="en-US" b="1" dirty="0" err="1" smtClean="0"/>
              <a:t>positionering</a:t>
            </a:r>
            <a:endParaRPr lang="da-DK" b="1" dirty="0" smtClean="0"/>
          </a:p>
          <a:p>
            <a:pPr lvl="1"/>
            <a:r>
              <a:rPr lang="en-US" i="1" dirty="0" err="1" smtClean="0"/>
              <a:t>Bringe</a:t>
            </a:r>
            <a:r>
              <a:rPr lang="en-US" i="1" dirty="0" smtClean="0"/>
              <a:t> </a:t>
            </a:r>
            <a:r>
              <a:rPr lang="en-US" i="1" dirty="0" err="1" smtClean="0"/>
              <a:t>viden</a:t>
            </a:r>
            <a:r>
              <a:rPr lang="en-US" i="1" dirty="0" smtClean="0"/>
              <a:t> om OSH </a:t>
            </a:r>
            <a:r>
              <a:rPr lang="en-US" i="1" dirty="0" err="1" smtClean="0"/>
              <a:t>lovgivning</a:t>
            </a:r>
            <a:r>
              <a:rPr lang="en-US" i="1" dirty="0" smtClean="0"/>
              <a:t> I </a:t>
            </a:r>
            <a:r>
              <a:rPr lang="en-US" i="1" dirty="0" err="1" smtClean="0"/>
              <a:t>spil</a:t>
            </a:r>
            <a:r>
              <a:rPr lang="en-US" i="1" dirty="0" smtClean="0"/>
              <a:t>.</a:t>
            </a:r>
            <a:endParaRPr lang="da-DK" dirty="0" smtClean="0"/>
          </a:p>
          <a:p>
            <a:pPr lvl="1"/>
            <a:r>
              <a:rPr lang="en-US" i="1" dirty="0" err="1" smtClean="0"/>
              <a:t>Udvise</a:t>
            </a:r>
            <a:r>
              <a:rPr lang="en-US" i="1" dirty="0" smtClean="0"/>
              <a:t> </a:t>
            </a:r>
            <a:r>
              <a:rPr lang="en-US" i="1" dirty="0" err="1" smtClean="0"/>
              <a:t>praktisk</a:t>
            </a:r>
            <a:r>
              <a:rPr lang="en-US" i="1" dirty="0" smtClean="0"/>
              <a:t> </a:t>
            </a:r>
            <a:r>
              <a:rPr lang="en-US" i="1" dirty="0" err="1" smtClean="0"/>
              <a:t>viden</a:t>
            </a:r>
            <a:r>
              <a:rPr lang="en-US" i="1" dirty="0" smtClean="0"/>
              <a:t> om processer </a:t>
            </a:r>
            <a:r>
              <a:rPr lang="en-US" i="1" dirty="0" err="1" smtClean="0"/>
              <a:t>og</a:t>
            </a:r>
            <a:r>
              <a:rPr lang="en-US" i="1" dirty="0" smtClean="0"/>
              <a:t> </a:t>
            </a:r>
            <a:r>
              <a:rPr lang="en-US" i="1" dirty="0" err="1" smtClean="0"/>
              <a:t>deres</a:t>
            </a:r>
            <a:r>
              <a:rPr lang="en-US" i="1" dirty="0" smtClean="0"/>
              <a:t> </a:t>
            </a:r>
            <a:r>
              <a:rPr lang="en-US" i="1" dirty="0" err="1" smtClean="0"/>
              <a:t>relaterede</a:t>
            </a:r>
            <a:r>
              <a:rPr lang="en-US" i="1" dirty="0" smtClean="0"/>
              <a:t> </a:t>
            </a:r>
            <a:r>
              <a:rPr lang="en-US" i="1" dirty="0" err="1" smtClean="0"/>
              <a:t>risici</a:t>
            </a:r>
            <a:r>
              <a:rPr lang="en-US" i="1" dirty="0" smtClean="0"/>
              <a:t>.</a:t>
            </a:r>
            <a:endParaRPr lang="da-DK" dirty="0" smtClean="0"/>
          </a:p>
          <a:p>
            <a:pPr lvl="1"/>
            <a:r>
              <a:rPr lang="en-US" i="1" dirty="0" err="1" smtClean="0"/>
              <a:t>Kritisere</a:t>
            </a:r>
            <a:r>
              <a:rPr lang="en-US" i="1" dirty="0" smtClean="0"/>
              <a:t> </a:t>
            </a:r>
            <a:r>
              <a:rPr lang="en-US" i="1" dirty="0" err="1" smtClean="0"/>
              <a:t>andres</a:t>
            </a:r>
            <a:r>
              <a:rPr lang="en-US" i="1" dirty="0" smtClean="0"/>
              <a:t> </a:t>
            </a:r>
            <a:r>
              <a:rPr lang="en-US" i="1" dirty="0" err="1" smtClean="0"/>
              <a:t>arbejde</a:t>
            </a:r>
            <a:r>
              <a:rPr lang="en-US" i="1" dirty="0" smtClean="0"/>
              <a:t> </a:t>
            </a:r>
            <a:r>
              <a:rPr lang="en-US" i="1" dirty="0" err="1" smtClean="0"/>
              <a:t>på</a:t>
            </a:r>
            <a:r>
              <a:rPr lang="en-US" i="1" dirty="0" smtClean="0"/>
              <a:t> et </a:t>
            </a:r>
            <a:r>
              <a:rPr lang="en-US" i="1" dirty="0" err="1" smtClean="0"/>
              <a:t>fagligt</a:t>
            </a:r>
            <a:r>
              <a:rPr lang="en-US" i="1" dirty="0" smtClean="0"/>
              <a:t> </a:t>
            </a:r>
            <a:r>
              <a:rPr lang="en-US" i="1" dirty="0" err="1" smtClean="0"/>
              <a:t>grundlag</a:t>
            </a:r>
            <a:r>
              <a:rPr lang="en-US" i="1" dirty="0" smtClean="0"/>
              <a:t>.</a:t>
            </a:r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2776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Pladsholder til indhol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006376"/>
              </p:ext>
            </p:extLst>
          </p:nvPr>
        </p:nvGraphicFramePr>
        <p:xfrm>
          <a:off x="427037" y="1564106"/>
          <a:ext cx="9799805" cy="4643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2022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Succesfuld arbejdsmiljøkoordinering i byggebranchen</a:t>
            </a:r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11</a:t>
            </a:fld>
            <a:endParaRPr lang="da-DK" noProof="0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Identiteter vs. praksisser</a:t>
            </a:r>
            <a:endParaRPr lang="da-DK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859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Tak for jeres tid! 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1043492" y="3267126"/>
            <a:ext cx="8143200" cy="1655762"/>
          </a:xfrm>
        </p:spPr>
        <p:txBody>
          <a:bodyPr/>
          <a:lstStyle/>
          <a:p>
            <a:endParaRPr lang="da-DK" dirty="0">
              <a:solidFill>
                <a:srgbClr val="C0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Succesfuld arbejdsmiljøkoordinering i byggebranchen</a:t>
            </a:r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12</a:t>
            </a:fld>
            <a:endParaRPr lang="da-DK" noProof="0" dirty="0"/>
          </a:p>
        </p:txBody>
      </p:sp>
      <p:sp>
        <p:nvSpPr>
          <p:cNvPr id="6" name="Ellipse 5"/>
          <p:cNvSpPr/>
          <p:nvPr/>
        </p:nvSpPr>
        <p:spPr>
          <a:xfrm>
            <a:off x="6830568" y="1883664"/>
            <a:ext cx="3374136" cy="3374136"/>
          </a:xfrm>
          <a:prstGeom prst="ellipse">
            <a:avLst/>
          </a:prstGeom>
          <a:noFill/>
          <a:ln w="165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2022</a:t>
            </a:r>
            <a:endParaRPr lang="da-DK" dirty="0"/>
          </a:p>
        </p:txBody>
      </p:sp>
      <p:pic>
        <p:nvPicPr>
          <p:cNvPr id="10" name="Billede 9" descr="C:\Users\b017415\AppData\Local\Microsoft\Windows\INetCache\Content.Outlook\DI384HBT\Sikkerhedskultur og arbejdsulykker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162" y="2462526"/>
            <a:ext cx="1873658" cy="20785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391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27121" y="1766863"/>
            <a:ext cx="8748000" cy="3761995"/>
          </a:xfrm>
        </p:spPr>
        <p:txBody>
          <a:bodyPr/>
          <a:lstStyle/>
          <a:p>
            <a:r>
              <a:rPr lang="da-DK" dirty="0" smtClean="0"/>
              <a:t>Byggebranchen rummer stort set alle risici og bygningsarbejdere ligger for højt på de forkerte parametre…</a:t>
            </a:r>
          </a:p>
          <a:p>
            <a:endParaRPr lang="da-DK" dirty="0" smtClean="0"/>
          </a:p>
          <a:p>
            <a:r>
              <a:rPr lang="da-DK" dirty="0" smtClean="0"/>
              <a:t>Arbejdsmiljøkoordinering er siden 1992 et af EU’s centrale initiativer.</a:t>
            </a:r>
          </a:p>
          <a:p>
            <a:endParaRPr lang="da-DK" dirty="0" smtClean="0"/>
          </a:p>
          <a:p>
            <a:r>
              <a:rPr lang="da-DK" dirty="0" smtClean="0"/>
              <a:t>Koordinatorens opgave – at koordinere arbejdsmiljøet hvor mere end én arbejdsgiver er til stede.</a:t>
            </a:r>
          </a:p>
          <a:p>
            <a:endParaRPr lang="da-DK" dirty="0" smtClean="0"/>
          </a:p>
          <a:p>
            <a:r>
              <a:rPr lang="da-DK" dirty="0" smtClean="0"/>
              <a:t>At sikre, at de generelle forebyggelsesprincipper anvendes og at arbejdsmiljøet er koordineret i både projekteringsfase og byggefase.</a:t>
            </a:r>
          </a:p>
          <a:p>
            <a:endParaRPr lang="da-DK" dirty="0" smtClean="0"/>
          </a:p>
          <a:p>
            <a:r>
              <a:rPr lang="da-DK" dirty="0" smtClean="0"/>
              <a:t>På trods af denne vigtige rolle findes der nærmest ingen forskning om koordinatorer og slet ingen studier om koordineringens effekter.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2022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Succesfuld arbejdsmiljøkoordinering i byggebranchen</a:t>
            </a:r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2</a:t>
            </a:fld>
            <a:endParaRPr lang="da-DK" noProof="0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Baggrund for projektet</a:t>
            </a:r>
            <a:endParaRPr lang="da-DK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900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27121" y="1509742"/>
            <a:ext cx="8748000" cy="4479578"/>
          </a:xfrm>
        </p:spPr>
        <p:txBody>
          <a:bodyPr/>
          <a:lstStyle/>
          <a:p>
            <a:pPr marL="0" indent="0">
              <a:buNone/>
            </a:pPr>
            <a:endParaRPr lang="da-DK" b="1" dirty="0"/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Hvilke kompetencer anser arbejdsmiljøkoordinatorer som vigtige for at lykkes med arbejdsmiljøkoordinering?</a:t>
            </a:r>
          </a:p>
          <a:p>
            <a:pPr marL="342900" indent="-342900">
              <a:buFont typeface="+mj-lt"/>
              <a:buAutoNum type="arabicPeriod"/>
            </a:pPr>
            <a:endParaRPr lang="da-DK" dirty="0" smtClean="0"/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Hvordan kan vi udfolde de arbejdsmiljøkoordinatorers professionelle identitet for bedre at forstå deres mål og værdier i arbejdet, deres strategier for at opnå disse og de barrierer de oplever?</a:t>
            </a:r>
          </a:p>
          <a:p>
            <a:pPr marL="342900" indent="-342900">
              <a:buFont typeface="+mj-lt"/>
              <a:buAutoNum type="arabicPeriod"/>
            </a:pPr>
            <a:endParaRPr lang="da-DK" dirty="0" smtClean="0"/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Forbedrer arbejdsmiljøkoordinatorer arbejdsmiljøet på danske byggepladser? Og hvordan gør de det?</a:t>
            </a:r>
          </a:p>
          <a:p>
            <a:pPr marL="342900" indent="-342900">
              <a:buFont typeface="+mj-lt"/>
              <a:buAutoNum type="arabicPeriod"/>
            </a:pPr>
            <a:endParaRPr lang="da-DK" dirty="0" smtClean="0"/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Hvilke relationelle praksisser anvender de i arbejdet med at forbedre arbejdsmiljøet?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2022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Succesfuld arbejdsmiljøkoordinering i byggebranchen</a:t>
            </a:r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3</a:t>
            </a:fld>
            <a:endParaRPr lang="da-DK" noProof="0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Projektets formål</a:t>
            </a:r>
            <a:endParaRPr lang="da-DK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764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Delphi metoden til udvælgelse af ‘succesfulde koordinatorer’</a:t>
            </a:r>
          </a:p>
          <a:p>
            <a:pPr lvl="1"/>
            <a:r>
              <a:rPr lang="da-DK" dirty="0" smtClean="0"/>
              <a:t>24 havde mere end 3 nomineringer. </a:t>
            </a:r>
          </a:p>
          <a:p>
            <a:pPr lvl="1"/>
            <a:endParaRPr lang="da-DK" dirty="0"/>
          </a:p>
          <a:p>
            <a:r>
              <a:rPr lang="da-DK" dirty="0" smtClean="0"/>
              <a:t>Observationsstudier med 12 udvalgte.</a:t>
            </a:r>
          </a:p>
          <a:p>
            <a:pPr lvl="1"/>
            <a:r>
              <a:rPr lang="da-DK" dirty="0" smtClean="0"/>
              <a:t>Samlet 107 dages observationer</a:t>
            </a:r>
          </a:p>
          <a:p>
            <a:pPr lvl="1"/>
            <a:r>
              <a:rPr lang="da-DK" dirty="0" smtClean="0"/>
              <a:t>Interview med koordinatorer</a:t>
            </a:r>
          </a:p>
          <a:p>
            <a:pPr lvl="1"/>
            <a:endParaRPr lang="da-DK" dirty="0"/>
          </a:p>
          <a:p>
            <a:r>
              <a:rPr lang="da-DK" dirty="0" smtClean="0"/>
              <a:t>Sikkerhedsklimaspørgeskema på udvalgtes pladser.</a:t>
            </a:r>
          </a:p>
          <a:p>
            <a:pPr lvl="1"/>
            <a:r>
              <a:rPr lang="da-DK" dirty="0" smtClean="0"/>
              <a:t>258 besvarelser fra 8 koordinatorer. 15 forskellige pladser.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2022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Succesfuld arbejdsmiljøkoordinering i byggebranchen</a:t>
            </a:r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4</a:t>
            </a:fld>
            <a:endParaRPr lang="da-DK" noProof="0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Projektets metoder</a:t>
            </a:r>
            <a:endParaRPr lang="da-DK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231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Resultater 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1043492" y="3267126"/>
            <a:ext cx="8143200" cy="1655762"/>
          </a:xfrm>
        </p:spPr>
        <p:txBody>
          <a:bodyPr/>
          <a:lstStyle/>
          <a:p>
            <a:endParaRPr lang="da-DK" dirty="0">
              <a:solidFill>
                <a:srgbClr val="C0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Succesfuld arbejdsmiljøkoordinering i byggebranchen</a:t>
            </a:r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5</a:t>
            </a:fld>
            <a:endParaRPr lang="da-DK" noProof="0" dirty="0"/>
          </a:p>
        </p:txBody>
      </p:sp>
      <p:sp>
        <p:nvSpPr>
          <p:cNvPr id="6" name="Ellipse 5"/>
          <p:cNvSpPr/>
          <p:nvPr/>
        </p:nvSpPr>
        <p:spPr>
          <a:xfrm>
            <a:off x="6830568" y="1883664"/>
            <a:ext cx="3374136" cy="3374136"/>
          </a:xfrm>
          <a:prstGeom prst="ellipse">
            <a:avLst/>
          </a:prstGeom>
          <a:noFill/>
          <a:ln w="165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863" y="2735488"/>
            <a:ext cx="1262654" cy="1670488"/>
          </a:xfrm>
          <a:prstGeom prst="rect">
            <a:avLst/>
          </a:prstGeom>
        </p:spPr>
      </p:pic>
      <p:cxnSp>
        <p:nvCxnSpPr>
          <p:cNvPr id="16" name="Lige pilforbindelse 15"/>
          <p:cNvCxnSpPr/>
          <p:nvPr/>
        </p:nvCxnSpPr>
        <p:spPr>
          <a:xfrm flipV="1">
            <a:off x="8968509" y="2392218"/>
            <a:ext cx="434109" cy="53571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2022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4399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27121" y="1624263"/>
            <a:ext cx="8748000" cy="4189731"/>
          </a:xfrm>
        </p:spPr>
        <p:txBody>
          <a:bodyPr/>
          <a:lstStyle/>
          <a:p>
            <a:r>
              <a:rPr lang="da-DK" dirty="0" smtClean="0"/>
              <a:t>Udgivet:</a:t>
            </a:r>
          </a:p>
          <a:p>
            <a:pPr lvl="1"/>
            <a:r>
              <a:rPr lang="da-DK" dirty="0" smtClean="0"/>
              <a:t>Møller, Kines</a:t>
            </a:r>
            <a:r>
              <a:rPr lang="da-DK" dirty="0"/>
              <a:t>, </a:t>
            </a:r>
            <a:r>
              <a:rPr lang="da-DK" dirty="0" smtClean="0"/>
              <a:t>Dyreborg</a:t>
            </a:r>
            <a:r>
              <a:rPr lang="da-DK" dirty="0"/>
              <a:t>, </a:t>
            </a:r>
            <a:r>
              <a:rPr lang="da-DK" dirty="0" smtClean="0"/>
              <a:t>Andersen </a:t>
            </a:r>
            <a:r>
              <a:rPr lang="en-US" dirty="0" smtClean="0"/>
              <a:t>&amp; Ajslev</a:t>
            </a:r>
            <a:r>
              <a:rPr lang="en-US" dirty="0"/>
              <a:t> </a:t>
            </a:r>
            <a:r>
              <a:rPr lang="en-US" dirty="0" smtClean="0"/>
              <a:t>(2021</a:t>
            </a:r>
            <a:r>
              <a:rPr lang="en-US" dirty="0"/>
              <a:t>) The competences of successful safety and health coordinators in construction projects. </a:t>
            </a:r>
            <a:r>
              <a:rPr lang="en-US" i="1" dirty="0"/>
              <a:t>Construction Management and Economics.</a:t>
            </a:r>
            <a:r>
              <a:rPr lang="en-US" dirty="0"/>
              <a:t> 39(3), 199-211</a:t>
            </a:r>
            <a:r>
              <a:rPr lang="en-US" dirty="0" smtClean="0"/>
              <a:t>.</a:t>
            </a:r>
            <a:endParaRPr lang="da-DK" dirty="0" smtClean="0"/>
          </a:p>
          <a:p>
            <a:pPr lvl="1"/>
            <a:r>
              <a:rPr lang="da-DK" dirty="0" smtClean="0"/>
              <a:t>Ajslev</a:t>
            </a:r>
            <a:r>
              <a:rPr lang="da-DK" dirty="0"/>
              <a:t>, </a:t>
            </a:r>
            <a:r>
              <a:rPr lang="da-DK" dirty="0" smtClean="0"/>
              <a:t>Møller &amp; </a:t>
            </a:r>
            <a:r>
              <a:rPr lang="en-US" dirty="0" smtClean="0"/>
              <a:t>Nimb (2022) </a:t>
            </a:r>
            <a:r>
              <a:rPr lang="en-US" dirty="0"/>
              <a:t>Puzzle-piece caretakers or necessary evils – on the professional identities of OSH coordinators in construction. </a:t>
            </a:r>
            <a:r>
              <a:rPr lang="en-US" i="1" dirty="0" smtClean="0"/>
              <a:t>Nordic </a:t>
            </a:r>
            <a:r>
              <a:rPr lang="en-US" i="1" dirty="0"/>
              <a:t>Journal of Working Life Studies.</a:t>
            </a:r>
            <a:endParaRPr lang="da-DK" dirty="0"/>
          </a:p>
          <a:p>
            <a:pPr lvl="1"/>
            <a:r>
              <a:rPr lang="da-DK" dirty="0"/>
              <a:t>Ajslev, </a:t>
            </a:r>
            <a:r>
              <a:rPr lang="da-DK" dirty="0" smtClean="0"/>
              <a:t>Møller</a:t>
            </a:r>
            <a:r>
              <a:rPr lang="da-DK" dirty="0"/>
              <a:t>, </a:t>
            </a:r>
            <a:r>
              <a:rPr lang="en-US" dirty="0" smtClean="0"/>
              <a:t>Andersen</a:t>
            </a:r>
            <a:r>
              <a:rPr lang="en-US" dirty="0"/>
              <a:t>, </a:t>
            </a:r>
            <a:r>
              <a:rPr lang="en-US" dirty="0" err="1" smtClean="0"/>
              <a:t>Pirzadeh</a:t>
            </a:r>
            <a:r>
              <a:rPr lang="en-US" dirty="0" smtClean="0"/>
              <a:t> &amp; Lingard </a:t>
            </a:r>
            <a:r>
              <a:rPr lang="en-US" dirty="0"/>
              <a:t>(2022) The Hierarchy of Controls as an approach to visualize the impact of occupational safety and health coordination </a:t>
            </a:r>
            <a:r>
              <a:rPr lang="en-US" i="1" dirty="0"/>
              <a:t>Int. J. Environ. Res. Public Health</a:t>
            </a:r>
            <a:r>
              <a:rPr lang="en-US" i="1" dirty="0" smtClean="0"/>
              <a:t>.</a:t>
            </a:r>
          </a:p>
          <a:p>
            <a:pPr lvl="1"/>
            <a:endParaRPr lang="da-DK" dirty="0"/>
          </a:p>
          <a:p>
            <a:r>
              <a:rPr lang="da-DK" dirty="0" smtClean="0"/>
              <a:t>Under udgivelse</a:t>
            </a:r>
          </a:p>
          <a:p>
            <a:pPr lvl="1"/>
            <a:r>
              <a:rPr lang="da-DK" dirty="0" smtClean="0"/>
              <a:t>Ajslev &amp; Møller </a:t>
            </a:r>
            <a:r>
              <a:rPr lang="da-DK" dirty="0"/>
              <a:t>(under </a:t>
            </a:r>
            <a:r>
              <a:rPr lang="da-DK" dirty="0" err="1" smtClean="0"/>
              <a:t>review</a:t>
            </a:r>
            <a:r>
              <a:rPr lang="da-DK" dirty="0" smtClean="0"/>
              <a:t>).  </a:t>
            </a:r>
            <a:r>
              <a:rPr lang="en-US" dirty="0"/>
              <a:t>Experts, Challengers and Champions – on the relational roles and practices of OHS coordinators in the Danish construction industry. </a:t>
            </a:r>
            <a:r>
              <a:rPr lang="en-US" dirty="0" smtClean="0"/>
              <a:t>Submitted. </a:t>
            </a:r>
            <a:endParaRPr lang="da-DK" dirty="0"/>
          </a:p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2022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Succesfuld arbejdsmiljøkoordinering i byggebranchen</a:t>
            </a:r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6</a:t>
            </a:fld>
            <a:endParaRPr lang="da-DK" noProof="0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Publikationer</a:t>
            </a:r>
            <a:endParaRPr lang="da-DK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890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2022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7</a:t>
            </a:fld>
            <a:endParaRPr lang="da-DK" noProof="0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Arbejdsmiljøkoordinatorers kompetencer</a:t>
            </a:r>
          </a:p>
        </p:txBody>
      </p:sp>
      <p:sp>
        <p:nvSpPr>
          <p:cNvPr id="7" name="Undertitel 6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da-DK" dirty="0" smtClean="0"/>
              <a:t>Eksisterende forskning på området</a:t>
            </a:r>
            <a:endParaRPr lang="da-DK" dirty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/>
          </p:nvPr>
        </p:nvGraphicFramePr>
        <p:xfrm>
          <a:off x="959004" y="1542450"/>
          <a:ext cx="10615962" cy="440789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122336">
                  <a:extLst>
                    <a:ext uri="{9D8B030D-6E8A-4147-A177-3AD203B41FA5}">
                      <a16:colId xmlns:a16="http://schemas.microsoft.com/office/drawing/2014/main" val="1900100064"/>
                    </a:ext>
                  </a:extLst>
                </a:gridCol>
                <a:gridCol w="2122336">
                  <a:extLst>
                    <a:ext uri="{9D8B030D-6E8A-4147-A177-3AD203B41FA5}">
                      <a16:colId xmlns:a16="http://schemas.microsoft.com/office/drawing/2014/main" val="1828199025"/>
                    </a:ext>
                  </a:extLst>
                </a:gridCol>
                <a:gridCol w="2243300">
                  <a:extLst>
                    <a:ext uri="{9D8B030D-6E8A-4147-A177-3AD203B41FA5}">
                      <a16:colId xmlns:a16="http://schemas.microsoft.com/office/drawing/2014/main" val="4001265152"/>
                    </a:ext>
                  </a:extLst>
                </a:gridCol>
                <a:gridCol w="4127990">
                  <a:extLst>
                    <a:ext uri="{9D8B030D-6E8A-4147-A177-3AD203B41FA5}">
                      <a16:colId xmlns:a16="http://schemas.microsoft.com/office/drawing/2014/main" val="4166708611"/>
                    </a:ext>
                  </a:extLst>
                </a:gridCol>
              </a:tblGrid>
              <a:tr h="82648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da-DK" sz="900" noProof="0" dirty="0" smtClean="0">
                          <a:effectLst/>
                        </a:rPr>
                        <a:t>Koordinatorkompetencer prioriteret af Møller et al. (2020)</a:t>
                      </a:r>
                      <a:endParaRPr lang="da-DK" sz="9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072" marR="44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da-DK" sz="900" noProof="0" dirty="0" smtClean="0">
                          <a:effectLst/>
                        </a:rPr>
                        <a:t>Koordinatorkompetencer prioriteret af Antonio et al. (2013)</a:t>
                      </a:r>
                      <a:endParaRPr lang="da-DK" sz="9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072" marR="44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da-DK" sz="900" noProof="0" dirty="0" smtClean="0">
                          <a:effectLst/>
                        </a:rPr>
                        <a:t>Koordinatorkompetencer prioriteret af </a:t>
                      </a:r>
                      <a:r>
                        <a:rPr lang="da-DK" sz="900" noProof="0" dirty="0" err="1" smtClean="0">
                          <a:effectLst/>
                        </a:rPr>
                        <a:t>Rodríguez-Largacha</a:t>
                      </a:r>
                      <a:r>
                        <a:rPr lang="da-DK" sz="900" noProof="0" dirty="0" smtClean="0">
                          <a:effectLst/>
                        </a:rPr>
                        <a:t> et al. (2019)</a:t>
                      </a:r>
                      <a:endParaRPr lang="da-DK" sz="9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072" marR="44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da-DK" sz="900" noProof="0" dirty="0" smtClean="0">
                          <a:effectLst/>
                        </a:rPr>
                        <a:t>Lederes arbejdsmiljøkompetence</a:t>
                      </a:r>
                      <a:r>
                        <a:rPr lang="da-DK" sz="900" baseline="0" noProof="0" dirty="0" smtClean="0">
                          <a:effectLst/>
                        </a:rPr>
                        <a:t>r prioriteret af </a:t>
                      </a:r>
                      <a:r>
                        <a:rPr lang="da-DK" sz="900" noProof="0" dirty="0" err="1" smtClean="0">
                          <a:effectLst/>
                        </a:rPr>
                        <a:t>Hardison</a:t>
                      </a:r>
                      <a:r>
                        <a:rPr lang="da-DK" sz="900" noProof="0" dirty="0" smtClean="0">
                          <a:effectLst/>
                        </a:rPr>
                        <a:t> et al. (2014)</a:t>
                      </a:r>
                      <a:endParaRPr lang="da-DK" sz="9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072" marR="44072" marT="0" marB="0"/>
                </a:tc>
                <a:extLst>
                  <a:ext uri="{0D108BD9-81ED-4DB2-BD59-A6C34878D82A}">
                    <a16:rowId xmlns:a16="http://schemas.microsoft.com/office/drawing/2014/main" val="2282499725"/>
                  </a:ext>
                </a:extLst>
              </a:tr>
              <a:tr h="358141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Kommunikation*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Samarbejdsevne*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Fremsynet*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Overblik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Omsætning</a:t>
                      </a:r>
                      <a:r>
                        <a:rPr lang="da-DK" sz="800" b="0" baseline="0" noProof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af viden til praksis</a:t>
                      </a:r>
                      <a:endParaRPr lang="da-DK" sz="800" b="0" noProof="0" dirty="0" smtClean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Prioritering*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Vedholdende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Grundig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Omgængelighed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Systematisk</a:t>
                      </a:r>
                    </a:p>
                  </a:txBody>
                  <a:tcPr marL="44072" marR="44072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</a:rPr>
                        <a:t>Kommunikation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</a:rPr>
                        <a:t>Samarbejdsevne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</a:rPr>
                        <a:t>Effektivitet (</a:t>
                      </a:r>
                      <a:r>
                        <a:rPr lang="da-DK" sz="800" b="0" noProof="0" dirty="0" err="1" smtClean="0">
                          <a:effectLst/>
                          <a:latin typeface="+mn-lt"/>
                        </a:rPr>
                        <a:t>Effectiveness</a:t>
                      </a:r>
                      <a:r>
                        <a:rPr lang="da-DK" sz="800" b="0" noProof="0" dirty="0" smtClean="0"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</a:rPr>
                        <a:t>Evne til at lykkes (</a:t>
                      </a:r>
                      <a:r>
                        <a:rPr lang="da-DK" sz="800" b="0" noProof="0" dirty="0" err="1" smtClean="0">
                          <a:effectLst/>
                          <a:latin typeface="+mn-lt"/>
                        </a:rPr>
                        <a:t>Efficiency</a:t>
                      </a:r>
                      <a:r>
                        <a:rPr lang="da-DK" sz="800" b="0" noProof="0" dirty="0" smtClean="0"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</a:rPr>
                        <a:t>Selvkontrol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</a:rPr>
                        <a:t>Selvtillid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</a:rPr>
                        <a:t>Løse konflikter og kriser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</a:rPr>
                        <a:t>Lederskab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</a:rPr>
                        <a:t>Rådgivning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</a:rPr>
                        <a:t>Forhandlingsevne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</a:rPr>
                        <a:t>Resultatorienteret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</a:rPr>
                        <a:t>Planlægning og organisering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</a:rPr>
                        <a:t>Forpligtelse på projektet</a:t>
                      </a:r>
                      <a:endParaRPr lang="da-DK" sz="800" b="0" noProof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072" marR="44072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noProof="0" dirty="0" smtClean="0">
                          <a:effectLst/>
                          <a:latin typeface="+mn-lt"/>
                        </a:rPr>
                        <a:t>Praktisk sans (?)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</a:rPr>
                        <a:t>Kommunikation</a:t>
                      </a:r>
                      <a:endParaRPr lang="da-DK" sz="800" noProof="0" dirty="0" smtClean="0">
                        <a:effectLst/>
                        <a:latin typeface="+mn-lt"/>
                      </a:endParaRP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</a:rPr>
                        <a:t>Selvtillid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</a:rPr>
                        <a:t>Samarbejdsevne</a:t>
                      </a:r>
                      <a:endParaRPr lang="da-DK" sz="800" noProof="0" dirty="0" smtClean="0">
                        <a:effectLst/>
                        <a:latin typeface="+mn-lt"/>
                      </a:endParaRP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</a:rPr>
                        <a:t>Forhandlingsevne</a:t>
                      </a:r>
                      <a:endParaRPr lang="da-DK" sz="800" noProof="0" dirty="0" smtClean="0">
                        <a:effectLst/>
                        <a:latin typeface="+mn-lt"/>
                      </a:endParaRP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b="0" noProof="0" dirty="0" smtClean="0">
                          <a:effectLst/>
                          <a:latin typeface="+mn-lt"/>
                        </a:rPr>
                        <a:t>Lederskab</a:t>
                      </a:r>
                      <a:endParaRPr lang="da-DK" sz="800" noProof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072" marR="44072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noProof="0" dirty="0" smtClean="0">
                          <a:effectLst/>
                          <a:latin typeface="+mn-lt"/>
                        </a:rPr>
                        <a:t>Viden om brug og udvælgelse</a:t>
                      </a:r>
                      <a:r>
                        <a:rPr lang="da-DK" sz="800" baseline="0" noProof="0" dirty="0" smtClean="0">
                          <a:effectLst/>
                          <a:latin typeface="+mn-lt"/>
                        </a:rPr>
                        <a:t> af personlige værnemidler og førstehjælpsudstyr</a:t>
                      </a:r>
                      <a:endParaRPr lang="da-DK" sz="800" noProof="0" dirty="0" smtClean="0">
                        <a:effectLst/>
                        <a:latin typeface="+mn-lt"/>
                      </a:endParaRP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noProof="0" dirty="0" smtClean="0">
                          <a:effectLst/>
                          <a:latin typeface="+mn-lt"/>
                        </a:rPr>
                        <a:t>Viden om effektiv planlægning</a:t>
                      </a:r>
                      <a:r>
                        <a:rPr lang="da-DK" sz="800" baseline="0" noProof="0" dirty="0" smtClean="0">
                          <a:effectLst/>
                          <a:latin typeface="+mn-lt"/>
                        </a:rPr>
                        <a:t> inden opgavens udførelse og organisering af dagligt </a:t>
                      </a:r>
                      <a:r>
                        <a:rPr lang="da-DK" sz="800" baseline="0" noProof="0" dirty="0" err="1" smtClean="0">
                          <a:effectLst/>
                          <a:latin typeface="+mn-lt"/>
                        </a:rPr>
                        <a:t>arbejdsflow</a:t>
                      </a:r>
                      <a:endParaRPr lang="da-DK" sz="800" noProof="0" dirty="0" smtClean="0">
                        <a:effectLst/>
                        <a:latin typeface="+mn-lt"/>
                      </a:endParaRP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noProof="0" dirty="0" smtClean="0">
                          <a:effectLst/>
                          <a:latin typeface="+mn-lt"/>
                        </a:rPr>
                        <a:t>Viden om og anvendelse</a:t>
                      </a:r>
                      <a:r>
                        <a:rPr lang="da-DK" sz="800" baseline="0" noProof="0" dirty="0" smtClean="0">
                          <a:effectLst/>
                          <a:latin typeface="+mn-lt"/>
                        </a:rPr>
                        <a:t> af afbødende foranstaltninger for opgavespecifikke risici*</a:t>
                      </a:r>
                      <a:endParaRPr lang="da-DK" sz="800" noProof="0" dirty="0" smtClean="0">
                        <a:effectLst/>
                        <a:latin typeface="+mn-lt"/>
                      </a:endParaRP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noProof="0" dirty="0" smtClean="0">
                          <a:effectLst/>
                          <a:latin typeface="+mn-lt"/>
                        </a:rPr>
                        <a:t>Viden om hovedentreprenørens/byggeledelsens</a:t>
                      </a:r>
                      <a:r>
                        <a:rPr lang="da-DK" sz="800" baseline="0" noProof="0" dirty="0" smtClean="0">
                          <a:effectLst/>
                          <a:latin typeface="+mn-lt"/>
                        </a:rPr>
                        <a:t> sikkerhedsparadigme</a:t>
                      </a:r>
                      <a:endParaRPr lang="da-DK" sz="800" noProof="0" dirty="0" smtClean="0">
                        <a:effectLst/>
                        <a:latin typeface="+mn-lt"/>
                      </a:endParaRP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noProof="0" dirty="0" smtClean="0">
                          <a:effectLst/>
                          <a:latin typeface="+mn-lt"/>
                        </a:rPr>
                        <a:t>Etablering af effektiv kommunikation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noProof="0" dirty="0" smtClean="0">
                          <a:effectLst/>
                          <a:latin typeface="+mn-lt"/>
                        </a:rPr>
                        <a:t>Viden om at administrere sundhedsrisici i byggeriarbejde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800" noProof="0" dirty="0" smtClean="0">
                          <a:effectLst/>
                          <a:latin typeface="+mn-lt"/>
                        </a:rPr>
                        <a:t>Viden om rutinemæssige</a:t>
                      </a:r>
                      <a:r>
                        <a:rPr lang="da-DK" sz="800" baseline="0" noProof="0" dirty="0" smtClean="0">
                          <a:effectLst/>
                          <a:latin typeface="+mn-lt"/>
                        </a:rPr>
                        <a:t> og ikke-rutinemæssige arbejdsopgaver</a:t>
                      </a:r>
                      <a:endParaRPr lang="da-DK" sz="800" noProof="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da-DK" sz="800" noProof="0" dirty="0" smtClean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da-DK" sz="800" noProof="0" dirty="0" smtClean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da-DK" sz="800" noProof="0" dirty="0" smtClean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da-DK" sz="800" noProof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*) kombineret</a:t>
                      </a:r>
                      <a:endParaRPr lang="da-DK" sz="800" noProof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072" marR="44072" marT="0" marB="0"/>
                </a:tc>
                <a:extLst>
                  <a:ext uri="{0D108BD9-81ED-4DB2-BD59-A6C34878D82A}">
                    <a16:rowId xmlns:a16="http://schemas.microsoft.com/office/drawing/2014/main" val="2941684572"/>
                  </a:ext>
                </a:extLst>
              </a:tr>
            </a:tbl>
          </a:graphicData>
        </a:graphic>
      </p:graphicFrame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Succesfuld arbejdsmiljøkoordinering i byggebranchen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84847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Puslespilsbrik </a:t>
            </a:r>
            <a:r>
              <a:rPr lang="da-DK" dirty="0" smtClean="0"/>
              <a:t>vogter</a:t>
            </a:r>
            <a:endParaRPr lang="da-DK" dirty="0" smtClean="0"/>
          </a:p>
          <a:p>
            <a:r>
              <a:rPr lang="da-DK" dirty="0" smtClean="0"/>
              <a:t>Nødvendigt </a:t>
            </a:r>
            <a:r>
              <a:rPr lang="da-DK" dirty="0" smtClean="0"/>
              <a:t>onde</a:t>
            </a:r>
            <a:endParaRPr lang="da-DK" dirty="0" smtClean="0"/>
          </a:p>
          <a:p>
            <a:r>
              <a:rPr lang="da-DK" dirty="0" err="1" smtClean="0"/>
              <a:t>Perifær</a:t>
            </a:r>
            <a:r>
              <a:rPr lang="da-DK" dirty="0" smtClean="0"/>
              <a:t> </a:t>
            </a:r>
            <a:r>
              <a:rPr lang="da-DK" dirty="0" smtClean="0"/>
              <a:t>beslutningstager</a:t>
            </a:r>
            <a:endParaRPr lang="da-DK" dirty="0" smtClean="0"/>
          </a:p>
          <a:p>
            <a:r>
              <a:rPr lang="da-DK" dirty="0" smtClean="0"/>
              <a:t>Risikovurderer</a:t>
            </a:r>
            <a:endParaRPr lang="da-DK" dirty="0" smtClean="0"/>
          </a:p>
          <a:p>
            <a:r>
              <a:rPr lang="da-DK" dirty="0" smtClean="0"/>
              <a:t>Allianceskaber </a:t>
            </a:r>
          </a:p>
          <a:p>
            <a:r>
              <a:rPr lang="da-DK" dirty="0" smtClean="0"/>
              <a:t>Orkesterleder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2022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Succesfuld arbejdsmiljøkoordinering i byggebranchen</a:t>
            </a:r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8</a:t>
            </a:fld>
            <a:endParaRPr lang="da-DK" noProof="0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Professionelle identiteter</a:t>
            </a:r>
            <a:endParaRPr lang="da-DK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indhold 1"/>
          <p:cNvSpPr txBox="1">
            <a:spLocks/>
          </p:cNvSpPr>
          <p:nvPr/>
        </p:nvSpPr>
        <p:spPr>
          <a:xfrm>
            <a:off x="4968174" y="969885"/>
            <a:ext cx="6791826" cy="23635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16000" indent="-216000" algn="l" defTabSz="914400" rtl="0" eaLnBrk="1" latinLnBrk="0" hangingPunct="1">
              <a:lnSpc>
                <a:spcPct val="104000"/>
              </a:lnSpc>
              <a:spcBef>
                <a:spcPts val="600"/>
              </a:spcBef>
              <a:spcAft>
                <a:spcPts val="300"/>
              </a:spcAft>
              <a:buClr>
                <a:schemeClr val="accent3"/>
              </a:buClr>
              <a:buFont typeface="Verdana" panose="020B0604030504040204" pitchFamily="34" charset="0"/>
              <a:buChar char="•"/>
              <a:defRPr sz="16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32000" indent="-216000" algn="l" defTabSz="914400" rtl="0" eaLnBrk="1" latinLnBrk="0" hangingPunct="1">
              <a:lnSpc>
                <a:spcPct val="104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Verdana" panose="020B0604030504040204" pitchFamily="34" charset="0"/>
              <a:buChar char="•"/>
              <a:defRPr sz="16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​"/>
              <a:defRPr sz="16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 indent="0" algn="l" defTabSz="914400" rtl="0" eaLnBrk="1" latinLnBrk="0" hangingPunct="1">
              <a:lnSpc>
                <a:spcPct val="104000"/>
              </a:lnSpc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Char char="​"/>
              <a:defRPr sz="1600" b="1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Char char="​"/>
              <a:defRPr sz="2400" b="1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​"/>
              <a:defRPr sz="4600" b="1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​"/>
              <a:defRPr sz="10000" b="1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​"/>
              <a:defRPr sz="950" kern="1200">
                <a:solidFill>
                  <a:srgbClr val="7C6E6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​"/>
              <a:defRPr sz="950" b="1" kern="1200" baseline="0">
                <a:solidFill>
                  <a:srgbClr val="7C6E6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r>
              <a:rPr lang="en-US" i="1" smtClean="0"/>
              <a:t>‘På det mest basale niveau, der mener jeg jo at det arbejde jeg laver som arbejdsmiljøkoordinator er virkelig vigtigt – det er et spørgsmål om liv og død… Men I det store billede, der er vi jo bare sådan en lille brik I puslespillet. Folk skal tænke på økonomi, branding, kundetilfredshed, forsikring, æstetik, design […] men det er min passion, jeg synes det er spændende og jeg kan godt lide at forbedre ting.’</a:t>
            </a:r>
          </a:p>
          <a:p>
            <a:r>
              <a:rPr lang="en-US" smtClean="0"/>
              <a:t>						(Finn)</a:t>
            </a:r>
            <a:endParaRPr lang="da-DK" smtClean="0"/>
          </a:p>
          <a:p>
            <a:endParaRPr lang="da-DK" dirty="0"/>
          </a:p>
        </p:txBody>
      </p:sp>
      <p:sp>
        <p:nvSpPr>
          <p:cNvPr id="9" name="Pladsholder til indhold 1"/>
          <p:cNvSpPr txBox="1">
            <a:spLocks/>
          </p:cNvSpPr>
          <p:nvPr/>
        </p:nvSpPr>
        <p:spPr>
          <a:xfrm>
            <a:off x="3988469" y="4027433"/>
            <a:ext cx="6719637" cy="2267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16000" indent="-216000" algn="l" defTabSz="914400" rtl="0" eaLnBrk="1" latinLnBrk="0" hangingPunct="1">
              <a:lnSpc>
                <a:spcPct val="104000"/>
              </a:lnSpc>
              <a:spcBef>
                <a:spcPts val="600"/>
              </a:spcBef>
              <a:spcAft>
                <a:spcPts val="300"/>
              </a:spcAft>
              <a:buClr>
                <a:schemeClr val="accent3"/>
              </a:buClr>
              <a:buFont typeface="Verdana" panose="020B0604030504040204" pitchFamily="34" charset="0"/>
              <a:buChar char="•"/>
              <a:defRPr sz="16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32000" indent="-216000" algn="l" defTabSz="914400" rtl="0" eaLnBrk="1" latinLnBrk="0" hangingPunct="1">
              <a:lnSpc>
                <a:spcPct val="104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Verdana" panose="020B0604030504040204" pitchFamily="34" charset="0"/>
              <a:buChar char="•"/>
              <a:defRPr sz="16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​"/>
              <a:defRPr sz="16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 indent="0" algn="l" defTabSz="914400" rtl="0" eaLnBrk="1" latinLnBrk="0" hangingPunct="1">
              <a:lnSpc>
                <a:spcPct val="104000"/>
              </a:lnSpc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Char char="​"/>
              <a:defRPr sz="1600" b="1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Char char="​"/>
              <a:defRPr sz="2400" b="1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​"/>
              <a:defRPr sz="4600" b="1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​"/>
              <a:defRPr sz="10000" b="1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​"/>
              <a:defRPr sz="950" kern="1200">
                <a:solidFill>
                  <a:srgbClr val="7C6E6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​"/>
              <a:defRPr sz="950" b="1" kern="1200" baseline="0">
                <a:solidFill>
                  <a:srgbClr val="7C6E6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r>
              <a:rPr lang="en-US" i="1" dirty="0" smtClean="0"/>
              <a:t>‘</a:t>
            </a:r>
            <a:r>
              <a:rPr lang="en-US" i="1" dirty="0" err="1" smtClean="0"/>
              <a:t>Jeg</a:t>
            </a:r>
            <a:r>
              <a:rPr lang="en-US" i="1" dirty="0" smtClean="0"/>
              <a:t> </a:t>
            </a:r>
            <a:r>
              <a:rPr lang="en-US" i="1" dirty="0" err="1" smtClean="0"/>
              <a:t>synes</a:t>
            </a:r>
            <a:r>
              <a:rPr lang="en-US" i="1" dirty="0" smtClean="0"/>
              <a:t> </a:t>
            </a:r>
            <a:r>
              <a:rPr lang="en-US" i="1" dirty="0" err="1" smtClean="0"/>
              <a:t>det</a:t>
            </a:r>
            <a:r>
              <a:rPr lang="en-US" i="1" dirty="0" smtClean="0"/>
              <a:t> 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i="1" dirty="0" err="1" smtClean="0"/>
              <a:t>konfliktfyldt</a:t>
            </a:r>
            <a:r>
              <a:rPr lang="en-US" i="1" dirty="0" smtClean="0"/>
              <a:t> </a:t>
            </a:r>
            <a:r>
              <a:rPr lang="en-US" i="1" dirty="0" err="1" smtClean="0"/>
              <a:t>til</a:t>
            </a:r>
            <a:r>
              <a:rPr lang="en-US" i="1" dirty="0" smtClean="0"/>
              <a:t> </a:t>
            </a:r>
            <a:r>
              <a:rPr lang="en-US" i="1" dirty="0" err="1" smtClean="0"/>
              <a:t>tider</a:t>
            </a:r>
            <a:r>
              <a:rPr lang="en-US" i="1" dirty="0" smtClean="0"/>
              <a:t>, </a:t>
            </a:r>
            <a:r>
              <a:rPr lang="en-US" i="1" dirty="0" err="1" smtClean="0"/>
              <a:t>og</a:t>
            </a:r>
            <a:r>
              <a:rPr lang="en-US" i="1" dirty="0" smtClean="0"/>
              <a:t> </a:t>
            </a:r>
            <a:r>
              <a:rPr lang="en-US" i="1" dirty="0" err="1" smtClean="0"/>
              <a:t>det</a:t>
            </a:r>
            <a:r>
              <a:rPr lang="en-US" i="1" dirty="0" smtClean="0"/>
              <a:t> 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i="1" dirty="0" err="1" smtClean="0"/>
              <a:t>hårdt</a:t>
            </a:r>
            <a:r>
              <a:rPr lang="en-US" i="1" dirty="0" smtClean="0"/>
              <a:t>. Man </a:t>
            </a:r>
            <a:r>
              <a:rPr lang="en-US" i="1" dirty="0" err="1" smtClean="0"/>
              <a:t>vil</a:t>
            </a:r>
            <a:r>
              <a:rPr lang="en-US" i="1" dirty="0" smtClean="0"/>
              <a:t> </a:t>
            </a:r>
            <a:r>
              <a:rPr lang="en-US" i="1" dirty="0" err="1" smtClean="0"/>
              <a:t>gerne</a:t>
            </a:r>
            <a:r>
              <a:rPr lang="en-US" i="1" dirty="0" smtClean="0"/>
              <a:t> </a:t>
            </a:r>
            <a:r>
              <a:rPr lang="en-US" i="1" dirty="0" err="1" smtClean="0"/>
              <a:t>anerkendes</a:t>
            </a:r>
            <a:r>
              <a:rPr lang="en-US" i="1" dirty="0" smtClean="0"/>
              <a:t> </a:t>
            </a:r>
            <a:r>
              <a:rPr lang="en-US" i="1" dirty="0" err="1" smtClean="0"/>
              <a:t>og</a:t>
            </a:r>
            <a:r>
              <a:rPr lang="en-US" i="1" dirty="0" smtClean="0"/>
              <a:t> </a:t>
            </a:r>
            <a:r>
              <a:rPr lang="en-US" i="1" dirty="0" err="1" smtClean="0"/>
              <a:t>være</a:t>
            </a:r>
            <a:r>
              <a:rPr lang="en-US" i="1" dirty="0" smtClean="0"/>
              <a:t> </a:t>
            </a:r>
            <a:r>
              <a:rPr lang="en-US" i="1" dirty="0" err="1" smtClean="0"/>
              <a:t>ønsket</a:t>
            </a:r>
            <a:r>
              <a:rPr lang="en-US" i="1" dirty="0" smtClean="0"/>
              <a:t> </a:t>
            </a:r>
            <a:r>
              <a:rPr lang="en-US" i="1" dirty="0" err="1" smtClean="0"/>
              <a:t>når</a:t>
            </a:r>
            <a:r>
              <a:rPr lang="en-US" i="1" dirty="0" smtClean="0"/>
              <a:t> man </a:t>
            </a:r>
            <a:r>
              <a:rPr lang="en-US" i="1" dirty="0" err="1" smtClean="0"/>
              <a:t>besøger</a:t>
            </a:r>
            <a:r>
              <a:rPr lang="en-US" i="1" dirty="0" smtClean="0"/>
              <a:t> </a:t>
            </a:r>
            <a:r>
              <a:rPr lang="en-US" i="1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kunde</a:t>
            </a:r>
            <a:r>
              <a:rPr lang="en-US" i="1" dirty="0" smtClean="0"/>
              <a:t> </a:t>
            </a:r>
            <a:r>
              <a:rPr lang="en-US" i="1" dirty="0" err="1" smtClean="0"/>
              <a:t>ikk</a:t>
            </a:r>
            <a:r>
              <a:rPr lang="en-US" i="1" dirty="0" smtClean="0"/>
              <a:t>. Men </a:t>
            </a:r>
            <a:r>
              <a:rPr lang="en-US" i="1" dirty="0" err="1" smtClean="0"/>
              <a:t>nogengange</a:t>
            </a:r>
            <a:r>
              <a:rPr lang="en-US" i="1" dirty="0" smtClean="0"/>
              <a:t>, der </a:t>
            </a:r>
            <a:r>
              <a:rPr lang="en-US" i="1" dirty="0" err="1" smtClean="0"/>
              <a:t>er</a:t>
            </a:r>
            <a:r>
              <a:rPr lang="en-US" i="1" dirty="0" smtClean="0"/>
              <a:t> du bare et </a:t>
            </a:r>
            <a:r>
              <a:rPr lang="en-US" i="1" dirty="0" err="1" smtClean="0"/>
              <a:t>nødvendigt</a:t>
            </a:r>
            <a:r>
              <a:rPr lang="en-US" i="1" dirty="0" smtClean="0"/>
              <a:t> </a:t>
            </a:r>
            <a:r>
              <a:rPr lang="en-US" i="1" dirty="0" err="1" smtClean="0"/>
              <a:t>onde</a:t>
            </a:r>
            <a:r>
              <a:rPr lang="en-US" i="1" dirty="0" smtClean="0"/>
              <a:t>. </a:t>
            </a:r>
            <a:r>
              <a:rPr lang="en-US" i="1" dirty="0" err="1" smtClean="0"/>
              <a:t>Og</a:t>
            </a:r>
            <a:r>
              <a:rPr lang="en-US" i="1" dirty="0" smtClean="0"/>
              <a:t> </a:t>
            </a:r>
            <a:r>
              <a:rPr lang="en-US" i="1" dirty="0" err="1" smtClean="0"/>
              <a:t>det</a:t>
            </a:r>
            <a:r>
              <a:rPr lang="en-US" i="1" dirty="0" smtClean="0"/>
              <a:t> </a:t>
            </a:r>
            <a:r>
              <a:rPr lang="en-US" i="1" dirty="0" err="1" smtClean="0"/>
              <a:t>leder</a:t>
            </a:r>
            <a:r>
              <a:rPr lang="en-US" i="1" dirty="0" smtClean="0"/>
              <a:t> </a:t>
            </a:r>
            <a:r>
              <a:rPr lang="en-US" i="1" dirty="0" err="1" smtClean="0"/>
              <a:t>til</a:t>
            </a:r>
            <a:r>
              <a:rPr lang="en-US" i="1" dirty="0" smtClean="0"/>
              <a:t> </a:t>
            </a:r>
            <a:r>
              <a:rPr lang="en-US" i="1" dirty="0" err="1" smtClean="0"/>
              <a:t>en</a:t>
            </a:r>
            <a:r>
              <a:rPr lang="en-US" i="1" dirty="0" smtClean="0"/>
              <a:t> masse negative ting. </a:t>
            </a:r>
            <a:r>
              <a:rPr lang="en-US" i="1" dirty="0" err="1" smtClean="0"/>
              <a:t>Jeg</a:t>
            </a:r>
            <a:r>
              <a:rPr lang="en-US" i="1" dirty="0" smtClean="0"/>
              <a:t> </a:t>
            </a:r>
            <a:r>
              <a:rPr lang="en-US" i="1" dirty="0" err="1" smtClean="0"/>
              <a:t>bliver</a:t>
            </a:r>
            <a:r>
              <a:rPr lang="en-US" i="1" dirty="0" smtClean="0"/>
              <a:t> </a:t>
            </a:r>
            <a:r>
              <a:rPr lang="en-US" i="1" dirty="0" err="1" smtClean="0"/>
              <a:t>så</a:t>
            </a:r>
            <a:r>
              <a:rPr lang="en-US" i="1" dirty="0" smtClean="0"/>
              <a:t> </a:t>
            </a:r>
            <a:r>
              <a:rPr lang="en-US" i="1" dirty="0" err="1" smtClean="0"/>
              <a:t>træt</a:t>
            </a:r>
            <a:r>
              <a:rPr lang="en-US" i="1" dirty="0" smtClean="0"/>
              <a:t> </a:t>
            </a:r>
            <a:r>
              <a:rPr lang="en-US" i="1" dirty="0" err="1" smtClean="0"/>
              <a:t>af</a:t>
            </a:r>
            <a:r>
              <a:rPr lang="en-US" i="1" dirty="0" smtClean="0"/>
              <a:t> </a:t>
            </a:r>
            <a:r>
              <a:rPr lang="en-US" i="1" dirty="0" err="1" smtClean="0"/>
              <a:t>det</a:t>
            </a:r>
            <a:r>
              <a:rPr lang="en-US" i="1" dirty="0" smtClean="0"/>
              <a:t>, </a:t>
            </a:r>
            <a:r>
              <a:rPr lang="en-US" i="1" dirty="0" err="1" smtClean="0"/>
              <a:t>når</a:t>
            </a:r>
            <a:r>
              <a:rPr lang="en-US" i="1" dirty="0" smtClean="0"/>
              <a:t> </a:t>
            </a:r>
            <a:r>
              <a:rPr lang="en-US" i="1" dirty="0" err="1" smtClean="0"/>
              <a:t>jeg</a:t>
            </a:r>
            <a:r>
              <a:rPr lang="en-US" i="1" dirty="0" smtClean="0"/>
              <a:t> </a:t>
            </a:r>
            <a:r>
              <a:rPr lang="en-US" i="1" dirty="0" err="1" smtClean="0"/>
              <a:t>bliver</a:t>
            </a:r>
            <a:r>
              <a:rPr lang="en-US" i="1" dirty="0" smtClean="0"/>
              <a:t> </a:t>
            </a:r>
            <a:r>
              <a:rPr lang="en-US" i="1" dirty="0" err="1" smtClean="0"/>
              <a:t>nødt</a:t>
            </a:r>
            <a:r>
              <a:rPr lang="en-US" i="1" dirty="0" smtClean="0"/>
              <a:t> </a:t>
            </a:r>
            <a:r>
              <a:rPr lang="en-US" i="1" dirty="0" err="1" smtClean="0"/>
              <a:t>til</a:t>
            </a:r>
            <a:r>
              <a:rPr lang="en-US" i="1" dirty="0" smtClean="0"/>
              <a:t> at </a:t>
            </a:r>
            <a:r>
              <a:rPr lang="en-US" i="1" dirty="0" err="1" smtClean="0"/>
              <a:t>kaste</a:t>
            </a:r>
            <a:r>
              <a:rPr lang="en-US" i="1" dirty="0" smtClean="0"/>
              <a:t> </a:t>
            </a:r>
            <a:r>
              <a:rPr lang="en-US" i="1" dirty="0" err="1" smtClean="0"/>
              <a:t>håndklædet</a:t>
            </a:r>
            <a:r>
              <a:rPr lang="en-US" i="1" dirty="0" smtClean="0"/>
              <a:t> I </a:t>
            </a:r>
            <a:r>
              <a:rPr lang="en-US" i="1" dirty="0" err="1" smtClean="0"/>
              <a:t>ringen</a:t>
            </a:r>
            <a:r>
              <a:rPr lang="en-US" i="1" dirty="0" smtClean="0"/>
              <a:t> </a:t>
            </a:r>
            <a:r>
              <a:rPr lang="en-US" i="1" dirty="0" err="1" smtClean="0"/>
              <a:t>og</a:t>
            </a:r>
            <a:r>
              <a:rPr lang="en-US" i="1" dirty="0" smtClean="0"/>
              <a:t> </a:t>
            </a:r>
            <a:r>
              <a:rPr lang="en-US" i="1" dirty="0" err="1" smtClean="0"/>
              <a:t>sige</a:t>
            </a:r>
            <a:r>
              <a:rPr lang="en-US" i="1" dirty="0" smtClean="0"/>
              <a:t>; ‘its my way or the highway’. </a:t>
            </a:r>
            <a:r>
              <a:rPr lang="en-US" i="1" dirty="0" err="1" smtClean="0"/>
              <a:t>Det</a:t>
            </a:r>
            <a:r>
              <a:rPr lang="en-US" i="1" dirty="0" smtClean="0"/>
              <a:t> 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i="1" dirty="0" err="1" smtClean="0"/>
              <a:t>lidt</a:t>
            </a:r>
            <a:r>
              <a:rPr lang="en-US" i="1" dirty="0" smtClean="0"/>
              <a:t> et </a:t>
            </a:r>
            <a:r>
              <a:rPr lang="en-US" i="1" dirty="0" err="1" smtClean="0"/>
              <a:t>nederlag</a:t>
            </a:r>
            <a:r>
              <a:rPr lang="en-US" i="1" dirty="0" smtClean="0"/>
              <a:t>, </a:t>
            </a:r>
            <a:r>
              <a:rPr lang="en-US" i="1" dirty="0" err="1" smtClean="0"/>
              <a:t>det</a:t>
            </a:r>
            <a:r>
              <a:rPr lang="en-US" i="1" dirty="0" smtClean="0"/>
              <a:t> 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i="1" dirty="0" err="1" smtClean="0"/>
              <a:t>ikke</a:t>
            </a:r>
            <a:r>
              <a:rPr lang="en-US" i="1" dirty="0" smtClean="0"/>
              <a:t> </a:t>
            </a:r>
            <a:r>
              <a:rPr lang="en-US" i="1" dirty="0" err="1" smtClean="0"/>
              <a:t>en</a:t>
            </a:r>
            <a:r>
              <a:rPr lang="en-US" i="1" dirty="0" smtClean="0"/>
              <a:t> made at </a:t>
            </a:r>
            <a:r>
              <a:rPr lang="en-US" i="1" dirty="0" err="1" smtClean="0"/>
              <a:t>arbejde</a:t>
            </a:r>
            <a:r>
              <a:rPr lang="en-US" i="1" dirty="0" smtClean="0"/>
              <a:t> </a:t>
            </a:r>
            <a:r>
              <a:rPr lang="en-US" i="1" dirty="0" err="1" smtClean="0"/>
              <a:t>på</a:t>
            </a:r>
            <a:r>
              <a:rPr lang="en-US" i="1" dirty="0" smtClean="0"/>
              <a:t>. Men </a:t>
            </a:r>
            <a:r>
              <a:rPr lang="en-US" i="1" dirty="0" err="1" smtClean="0"/>
              <a:t>det</a:t>
            </a:r>
            <a:r>
              <a:rPr lang="en-US" i="1" dirty="0" smtClean="0"/>
              <a:t> 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i="1" dirty="0" err="1" smtClean="0"/>
              <a:t>nødvendigt</a:t>
            </a:r>
            <a:r>
              <a:rPr lang="en-US" i="1" dirty="0" smtClean="0"/>
              <a:t> </a:t>
            </a:r>
            <a:r>
              <a:rPr lang="en-US" i="1" dirty="0" err="1" smtClean="0"/>
              <a:t>til</a:t>
            </a:r>
            <a:r>
              <a:rPr lang="en-US" i="1" dirty="0" smtClean="0"/>
              <a:t> </a:t>
            </a:r>
            <a:r>
              <a:rPr lang="en-US" i="1" dirty="0" err="1" smtClean="0"/>
              <a:t>tider</a:t>
            </a:r>
            <a:r>
              <a:rPr lang="en-US" i="1" dirty="0" smtClean="0"/>
              <a:t>.’ </a:t>
            </a:r>
            <a:endParaRPr lang="da-DK" dirty="0" smtClean="0"/>
          </a:p>
          <a:p>
            <a:r>
              <a:rPr lang="en-US" i="1" dirty="0" smtClean="0"/>
              <a:t> 						(Pia)</a:t>
            </a:r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8684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2022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Succesfuld arbejdsmiljøkoordinering i byggebranchen</a:t>
            </a:r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9</a:t>
            </a:fld>
            <a:endParaRPr lang="da-DK" noProof="0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Analyser af observationsstudier</a:t>
            </a:r>
          </a:p>
        </p:txBody>
      </p:sp>
      <p:sp>
        <p:nvSpPr>
          <p:cNvPr id="7" name="Undertitel 6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da-DK" dirty="0" smtClean="0"/>
              <a:t>Forebyggelsestrappen eller- </a:t>
            </a:r>
            <a:endParaRPr lang="da-DK" dirty="0"/>
          </a:p>
        </p:txBody>
      </p:sp>
      <p:pic>
        <p:nvPicPr>
          <p:cNvPr id="8" name="Billede 7" descr="Hierarchy of Controls: Elimination, Substitution, Engineering Controls, Administrative Controls, Personal Protective Equipment shown in an upside down triangle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10" y="1681276"/>
            <a:ext cx="5108952" cy="384970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943369109"/>
              </p:ext>
            </p:extLst>
          </p:nvPr>
        </p:nvGraphicFramePr>
        <p:xfrm>
          <a:off x="5787189" y="1681276"/>
          <a:ext cx="5789883" cy="3849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810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heme/theme1.xml><?xml version="1.0" encoding="utf-8"?>
<a:theme xmlns:a="http://schemas.openxmlformats.org/drawingml/2006/main" name="NFA skabelon DK">
  <a:themeElements>
    <a:clrScheme name="Beskæftigelsesministeriet 2018">
      <a:dk1>
        <a:sysClr val="windowText" lastClr="000000"/>
      </a:dk1>
      <a:lt1>
        <a:sysClr val="window" lastClr="FFFFFF"/>
      </a:lt1>
      <a:dk2>
        <a:srgbClr val="003087"/>
      </a:dk2>
      <a:lt2>
        <a:srgbClr val="E7E6E6"/>
      </a:lt2>
      <a:accent1>
        <a:srgbClr val="003087"/>
      </a:accent1>
      <a:accent2>
        <a:srgbClr val="8098C3"/>
      </a:accent2>
      <a:accent3>
        <a:srgbClr val="C8102E"/>
      </a:accent3>
      <a:accent4>
        <a:srgbClr val="E48897"/>
      </a:accent4>
      <a:accent5>
        <a:srgbClr val="BBB7B2"/>
      </a:accent5>
      <a:accent6>
        <a:srgbClr val="80E3D8"/>
      </a:accent6>
      <a:hlink>
        <a:srgbClr val="003087"/>
      </a:hlink>
      <a:folHlink>
        <a:srgbClr val="8098C3"/>
      </a:folHlink>
    </a:clrScheme>
    <a:fontScheme name="Brugerdefinere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/>
        </a:defPPr>
      </a:lstStyle>
    </a:txDef>
  </a:objectDefaults>
  <a:extraClrSchemeLst/>
  <a:extLst>
    <a:ext uri="{05A4C25C-085E-4340-85A3-A5531E510DB2}">
      <thm15:themeFamily xmlns:thm15="http://schemas.microsoft.com/office/thememl/2012/main" name="Beskæftigelsesministeriet.potx" id="{77F50CD3-33BE-4A82-8ED4-D97448D3D035}" vid="{6356E5B6-054C-4E95-AE10-DB56FD0F1CB7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NFA skabelon DK</Template>
  <TotalTime>0</TotalTime>
  <Words>938</Words>
  <Application>Microsoft Office PowerPoint</Application>
  <PresentationFormat>Widescreen</PresentationFormat>
  <Paragraphs>181</Paragraphs>
  <Slides>12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8" baseType="lpstr">
      <vt:lpstr>Arial</vt:lpstr>
      <vt:lpstr>Arial Rounded MT Bold</vt:lpstr>
      <vt:lpstr>Calibri</vt:lpstr>
      <vt:lpstr>Times New Roman</vt:lpstr>
      <vt:lpstr>Verdana</vt:lpstr>
      <vt:lpstr>NFA skabelon DK</vt:lpstr>
      <vt:lpstr>Succesfuld arbejdsmiljøkoordinering i byggebranchen</vt:lpstr>
      <vt:lpstr>Baggrund for projektet</vt:lpstr>
      <vt:lpstr>Projektets formål</vt:lpstr>
      <vt:lpstr>Projektets metoder</vt:lpstr>
      <vt:lpstr>Resultater  </vt:lpstr>
      <vt:lpstr>Publikationer</vt:lpstr>
      <vt:lpstr>Arbejdsmiljøkoordinatorers kompetencer</vt:lpstr>
      <vt:lpstr>Professionelle identiteter</vt:lpstr>
      <vt:lpstr>Analyser af observationsstudier</vt:lpstr>
      <vt:lpstr>Praksisanalyser</vt:lpstr>
      <vt:lpstr>Identiteter vs. praksisser</vt:lpstr>
      <vt:lpstr>Tak for jeres tid!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2018-07-02T08:29:09Z</dcterms:created>
  <dcterms:modified xsi:type="dcterms:W3CDTF">2022-04-27T08:02:58Z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